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2" r:id="rId14"/>
    <p:sldId id="273" r:id="rId15"/>
    <p:sldId id="271" r:id="rId16"/>
    <p:sldId id="274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56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200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8412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71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973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693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77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7864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34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197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081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787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3/19/21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695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67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0C0152-36AC-DC43-B35D-69E33F1ECE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kumimoji="1" lang="en-US" altLang="zh-CN" dirty="0"/>
              <a:t>MYSQL</a:t>
            </a:r>
            <a:r>
              <a:rPr kumimoji="1" lang="zh-CN" altLang="en-US" dirty="0"/>
              <a:t>之间隙锁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2520C9A-019F-8645-B968-AAD46BD049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2061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44744-A60A-5C45-A107-4D574833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什么是幻读？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856283-798A-0C46-B939-1D2291E02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9605635" cy="3448595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幻读指的是一个事务在前后两次查询同一个范围的时候，后一次查询看到了前一次查询没有看到的数据行。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       </a:t>
            </a:r>
            <a:r>
              <a:rPr lang="zh-CN" altLang="en-US" dirty="0">
                <a:sym typeface="+mn-ea"/>
              </a:rPr>
              <a:t>幻读转门指的是新插入的数据。</a:t>
            </a:r>
            <a:endParaRPr lang="en-US" altLang="zh-CN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 在可重复读隔离级别下，普通的查询是快照读，是不会看到别的事务插入的数据的。幻读在“当前读”下才会出现。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       </a:t>
            </a:r>
            <a:r>
              <a:rPr lang="en-US" altLang="zh-CN" dirty="0" err="1">
                <a:sym typeface="+mn-ea"/>
              </a:rPr>
              <a:t>innodb</a:t>
            </a:r>
            <a:r>
              <a:rPr lang="zh-CN" altLang="en-US" dirty="0">
                <a:sym typeface="+mn-ea"/>
              </a:rPr>
              <a:t>解决幻读的方法，间隙锁。</a:t>
            </a:r>
            <a:endParaRPr lang="en-US" altLang="zh-CN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8548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44744-A60A-5C45-A107-4D574833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幻读带来的问题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856283-798A-0C46-B939-1D2291E02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9605635" cy="3448595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CREATE TABLE `my_test2` (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	`id` INT (11) NOT NULL,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	`b` INT (11) DEFAULT NULL,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	`c` INT (11) DEFAULT NULL,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	PRIMARY KEY (`id`),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	KEY `c` (`c`)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) ENGINE = INNODB;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INSERT INTO my_test2</a:t>
            </a:r>
            <a:r>
              <a:rPr lang="zh-CN" altLang="en-US" dirty="0"/>
              <a:t>  </a:t>
            </a:r>
            <a:r>
              <a:rPr lang="en-US" altLang="zh-CN" dirty="0"/>
              <a:t>VALUES(0, 0, 0),(5, 5, 5),(10, 10, 10),(15, 15, 15);</a:t>
            </a:r>
            <a:endParaRPr lang="en-US" altLang="zh-CN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4855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44744-A60A-5C45-A107-4D574833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幻读带来的问题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856283-798A-0C46-B939-1D2291E02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9605635" cy="344859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400" dirty="0"/>
              <a:t>begin;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dirty="0"/>
              <a:t>select * from t where b=5 for update;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zh-CN" sz="2400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这个语句会命中 </a:t>
            </a:r>
            <a:r>
              <a:rPr lang="en-US" altLang="zh-CN" dirty="0"/>
              <a:t>b=5 </a:t>
            </a:r>
            <a:r>
              <a:rPr lang="zh-CN" altLang="en-US" dirty="0"/>
              <a:t>的这一行，对应的主键 </a:t>
            </a:r>
            <a:r>
              <a:rPr lang="en-US" altLang="zh-CN" dirty="0"/>
              <a:t>id=5</a:t>
            </a:r>
            <a:r>
              <a:rPr lang="zh-CN" altLang="en-US" dirty="0"/>
              <a:t>，因此在 </a:t>
            </a:r>
            <a:r>
              <a:rPr lang="en-US" altLang="zh-CN" dirty="0"/>
              <a:t>select </a:t>
            </a:r>
            <a:r>
              <a:rPr lang="zh-CN" altLang="en-US" dirty="0"/>
              <a:t>语句执行完成后，</a:t>
            </a:r>
            <a:r>
              <a:rPr lang="en-US" altLang="zh-CN" dirty="0"/>
              <a:t>id=5 </a:t>
            </a:r>
            <a:r>
              <a:rPr lang="zh-CN" altLang="en-US" dirty="0"/>
              <a:t>这一行会加一个写锁，这个写锁会在执行 </a:t>
            </a:r>
            <a:r>
              <a:rPr lang="en-US" altLang="zh-CN" dirty="0"/>
              <a:t>commit </a:t>
            </a:r>
            <a:r>
              <a:rPr lang="zh-CN" altLang="en-US" dirty="0"/>
              <a:t>语句的时候释放。</a:t>
            </a:r>
            <a:endParaRPr lang="en-US" altLang="zh-CN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由于字段 </a:t>
            </a:r>
            <a:r>
              <a:rPr lang="en-US" altLang="zh-CN" dirty="0"/>
              <a:t>b </a:t>
            </a:r>
            <a:r>
              <a:rPr lang="zh-CN" altLang="en-US" dirty="0"/>
              <a:t>上没有索引，因此这条查询语句会做全表扫描。那么，其他被扫描到的，但是不满足条件的 记录上，会不会被加锁呢？</a:t>
            </a:r>
            <a:endParaRPr lang="en-US" altLang="zh-CN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1807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幻读带来的问题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2715961"/>
              </p:ext>
            </p:extLst>
          </p:nvPr>
        </p:nvGraphicFramePr>
        <p:xfrm>
          <a:off x="770377" y="2568535"/>
          <a:ext cx="10727138" cy="3477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6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182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90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63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206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16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BEGIN;</a:t>
                      </a:r>
                    </a:p>
                    <a:p>
                      <a:r>
                        <a:rPr lang="en-US" altLang="zh-CN" sz="1400" dirty="0"/>
                        <a:t>SELECT * FROM my_test2 b=5 FOR UPDATE; </a:t>
                      </a:r>
                    </a:p>
                    <a:p>
                      <a:r>
                        <a:rPr lang="zh-CN" altLang="en-US" sz="1400" dirty="0"/>
                        <a:t>结果</a:t>
                      </a:r>
                      <a:r>
                        <a:rPr lang="en-US" altLang="zh-CN" sz="1400" dirty="0"/>
                        <a:t>(5,5,5)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2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UPDATE my_test2 SET b=5</a:t>
                      </a:r>
                    </a:p>
                    <a:p>
                      <a:r>
                        <a:rPr lang="en-US" altLang="zh-CN" sz="1400" dirty="0"/>
                        <a:t> WHERE id = 0;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18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SELECT * FROM my_test2 b=5 FOR UPDATE; </a:t>
                      </a:r>
                    </a:p>
                    <a:p>
                      <a:r>
                        <a:rPr lang="zh-CN" altLang="en-US" sz="1400" dirty="0"/>
                        <a:t>结果</a:t>
                      </a:r>
                      <a:r>
                        <a:rPr lang="en-US" altLang="zh-CN" sz="1400" dirty="0"/>
                        <a:t>(0,5,0)(5,5,5)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8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T4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INSERT INTO my_test2(1,5,1)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68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T5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SELECT * FROM my_test2 b=5 FOR UPDATE; </a:t>
                      </a:r>
                    </a:p>
                    <a:p>
                      <a:r>
                        <a:rPr lang="zh-CN" altLang="en-US" sz="1400" dirty="0"/>
                        <a:t>结果</a:t>
                      </a:r>
                      <a:r>
                        <a:rPr lang="en-US" altLang="zh-CN" sz="1400" dirty="0"/>
                        <a:t>(0,5,0)(1,5,1)(5,5,5)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91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commit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内容占位符 2"/>
          <p:cNvSpPr txBox="1">
            <a:spLocks/>
          </p:cNvSpPr>
          <p:nvPr/>
        </p:nvSpPr>
        <p:spPr>
          <a:xfrm>
            <a:off x="770377" y="1985579"/>
            <a:ext cx="10727139" cy="582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ym typeface="+mn-ea"/>
              </a:rPr>
              <a:t>假如只会在</a:t>
            </a:r>
            <a:r>
              <a:rPr lang="en-US" altLang="zh-CN" sz="2000" dirty="0">
                <a:sym typeface="+mn-ea"/>
              </a:rPr>
              <a:t>id</a:t>
            </a:r>
            <a:r>
              <a:rPr lang="zh-CN" altLang="en-US" sz="2000" dirty="0">
                <a:sym typeface="+mn-ea"/>
              </a:rPr>
              <a:t>为</a:t>
            </a:r>
            <a:r>
              <a:rPr lang="en-US" altLang="zh-CN" sz="2000" dirty="0">
                <a:sym typeface="+mn-ea"/>
              </a:rPr>
              <a:t>5</a:t>
            </a:r>
            <a:r>
              <a:rPr lang="zh-CN" altLang="en-US" sz="2000" dirty="0">
                <a:sym typeface="+mn-ea"/>
              </a:rPr>
              <a:t>的记录上加锁</a:t>
            </a:r>
            <a:endParaRPr lang="en-US" altLang="zh-CN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70806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幻读带来的问题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4409593"/>
              </p:ext>
            </p:extLst>
          </p:nvPr>
        </p:nvGraphicFramePr>
        <p:xfrm>
          <a:off x="1450412" y="2333373"/>
          <a:ext cx="5679852" cy="24948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4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05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658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774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29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BEGIN;</a:t>
                      </a:r>
                    </a:p>
                    <a:p>
                      <a:r>
                        <a:rPr lang="en-US" altLang="zh-CN" sz="1400" dirty="0"/>
                        <a:t>SELECT * FROM my_test2 b=5 FOR UPDATE;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2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UPDATE my_test2 SET b=5</a:t>
                      </a:r>
                    </a:p>
                    <a:p>
                      <a:r>
                        <a:rPr lang="en-US" altLang="zh-CN" sz="1400" dirty="0"/>
                        <a:t> WHERE id = 0;</a:t>
                      </a:r>
                    </a:p>
                    <a:p>
                      <a:r>
                        <a:rPr lang="en-US" altLang="zh-CN" sz="1400" dirty="0"/>
                        <a:t>UPDATE my_test2 SET c=5</a:t>
                      </a:r>
                    </a:p>
                    <a:p>
                      <a:r>
                        <a:rPr lang="en-US" altLang="zh-CN" sz="1400" dirty="0"/>
                        <a:t> WHERE id = 0;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2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commit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内容占位符 2"/>
          <p:cNvSpPr txBox="1">
            <a:spLocks/>
          </p:cNvSpPr>
          <p:nvPr/>
        </p:nvSpPr>
        <p:spPr>
          <a:xfrm>
            <a:off x="7479125" y="2333373"/>
            <a:ext cx="3671248" cy="2705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ym typeface="+mn-ea"/>
              </a:rPr>
              <a:t>假如只会在</a:t>
            </a:r>
            <a:r>
              <a:rPr lang="en-US" altLang="zh-CN" sz="2000" dirty="0">
                <a:sym typeface="+mn-ea"/>
              </a:rPr>
              <a:t>id</a:t>
            </a:r>
            <a:r>
              <a:rPr lang="zh-CN" altLang="en-US" sz="2000" dirty="0">
                <a:sym typeface="+mn-ea"/>
              </a:rPr>
              <a:t>为</a:t>
            </a:r>
            <a:r>
              <a:rPr lang="en-US" altLang="zh-CN" sz="2000" dirty="0">
                <a:sym typeface="+mn-ea"/>
              </a:rPr>
              <a:t>5</a:t>
            </a:r>
            <a:r>
              <a:rPr lang="zh-CN" altLang="en-US" sz="2000" dirty="0">
                <a:sym typeface="+mn-ea"/>
              </a:rPr>
              <a:t>的记录上加锁，会破坏事务</a:t>
            </a:r>
            <a:r>
              <a:rPr lang="en-US" altLang="zh-CN" sz="2000" dirty="0">
                <a:sym typeface="+mn-ea"/>
              </a:rPr>
              <a:t>A</a:t>
            </a:r>
            <a:r>
              <a:rPr lang="zh-CN" altLang="en-US" sz="2000" dirty="0">
                <a:sym typeface="+mn-ea"/>
              </a:rPr>
              <a:t>的加锁声明。“</a:t>
            </a:r>
            <a:r>
              <a:rPr lang="zh-CN" altLang="en-US" sz="2000" dirty="0"/>
              <a:t>把所有 </a:t>
            </a:r>
            <a:r>
              <a:rPr lang="en-US" altLang="zh-CN" sz="2000" dirty="0"/>
              <a:t>d=5 </a:t>
            </a:r>
            <a:r>
              <a:rPr lang="zh-CN" altLang="en-US" sz="2000" dirty="0"/>
              <a:t>的行锁住，不准别的事务进行读写操作</a:t>
            </a:r>
            <a:r>
              <a:rPr lang="zh-CN" altLang="en-US" sz="2000" dirty="0">
                <a:sym typeface="+mn-ea"/>
              </a:rPr>
              <a:t>”</a:t>
            </a:r>
            <a:endParaRPr lang="en-US" altLang="zh-CN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04212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幻读带来的问题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115949"/>
              </p:ext>
            </p:extLst>
          </p:nvPr>
        </p:nvGraphicFramePr>
        <p:xfrm>
          <a:off x="277947" y="2833479"/>
          <a:ext cx="11402705" cy="27302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8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443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98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34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821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BEGIN;</a:t>
                      </a:r>
                    </a:p>
                    <a:p>
                      <a:r>
                        <a:rPr lang="en-US" altLang="zh-CN" sz="1600" dirty="0"/>
                        <a:t>SELECT * FROM my_test2 WHERE b=5 FOR UPDATE; </a:t>
                      </a:r>
                    </a:p>
                    <a:p>
                      <a:r>
                        <a:rPr lang="en-US" altLang="zh-CN" sz="1600" dirty="0"/>
                        <a:t>UPDATE my_test2 SET c=10 WHERE b=5;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2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UPDATE my_test2 SET b=5</a:t>
                      </a:r>
                    </a:p>
                    <a:p>
                      <a:r>
                        <a:rPr lang="en-US" altLang="zh-CN" sz="1600" dirty="0"/>
                        <a:t> WHERE id = 0;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2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T3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INSERT INTO my_test2(1,5,1)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92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T4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commit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内容占位符 2"/>
          <p:cNvSpPr txBox="1">
            <a:spLocks/>
          </p:cNvSpPr>
          <p:nvPr/>
        </p:nvSpPr>
        <p:spPr>
          <a:xfrm>
            <a:off x="615731" y="1752683"/>
            <a:ext cx="10727139" cy="582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ym typeface="+mn-ea"/>
              </a:rPr>
              <a:t>假如只会在</a:t>
            </a:r>
            <a:r>
              <a:rPr lang="en-US" altLang="zh-CN" sz="2000" dirty="0">
                <a:sym typeface="+mn-ea"/>
              </a:rPr>
              <a:t>id</a:t>
            </a:r>
            <a:r>
              <a:rPr lang="zh-CN" altLang="en-US" sz="2000" dirty="0">
                <a:sym typeface="+mn-ea"/>
              </a:rPr>
              <a:t>为</a:t>
            </a:r>
            <a:r>
              <a:rPr lang="en-US" altLang="zh-CN" sz="2000" dirty="0">
                <a:sym typeface="+mn-ea"/>
              </a:rPr>
              <a:t>5</a:t>
            </a:r>
            <a:r>
              <a:rPr lang="zh-CN" altLang="en-US" sz="2000" dirty="0">
                <a:sym typeface="+mn-ea"/>
              </a:rPr>
              <a:t>的记录上加锁</a:t>
            </a:r>
            <a:endParaRPr lang="en-US" altLang="zh-CN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930757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幻读带来的问题</a:t>
            </a:r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1406839" y="1921267"/>
            <a:ext cx="9668703" cy="4058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>
                <a:sym typeface="+mn-ea"/>
              </a:rPr>
              <a:t>T1</a:t>
            </a:r>
            <a:r>
              <a:rPr lang="zh-CN" altLang="en-US" sz="1400" dirty="0">
                <a:sym typeface="+mn-ea"/>
              </a:rPr>
              <a:t>时刻</a:t>
            </a:r>
            <a:r>
              <a:rPr lang="en-US" altLang="zh-CN" sz="1400" dirty="0">
                <a:sym typeface="+mn-ea"/>
              </a:rPr>
              <a:t>: id=5</a:t>
            </a:r>
            <a:r>
              <a:rPr lang="zh-CN" altLang="en-US" sz="1400" dirty="0">
                <a:sym typeface="+mn-ea"/>
              </a:rPr>
              <a:t>的这行数据，的</a:t>
            </a:r>
            <a:r>
              <a:rPr lang="en-US" altLang="zh-CN" sz="1400" dirty="0">
                <a:sym typeface="+mn-ea"/>
              </a:rPr>
              <a:t>c</a:t>
            </a:r>
            <a:r>
              <a:rPr lang="zh-CN" altLang="en-US" sz="1400" dirty="0">
                <a:sym typeface="+mn-ea"/>
              </a:rPr>
              <a:t>的值改成了</a:t>
            </a:r>
            <a:r>
              <a:rPr lang="en-US" altLang="zh-CN" sz="1400" dirty="0">
                <a:sym typeface="+mn-ea"/>
              </a:rPr>
              <a:t>10</a:t>
            </a:r>
            <a:r>
              <a:rPr lang="zh-CN" altLang="en-US" sz="1400" dirty="0">
                <a:sym typeface="+mn-ea"/>
              </a:rPr>
              <a:t>，事务还没提交，</a:t>
            </a:r>
            <a:r>
              <a:rPr lang="en-US" altLang="zh-CN" sz="1400" dirty="0" err="1">
                <a:sym typeface="+mn-ea"/>
              </a:rPr>
              <a:t>binlog</a:t>
            </a:r>
            <a:r>
              <a:rPr lang="zh-CN" altLang="en-US" sz="1400" dirty="0">
                <a:sym typeface="+mn-ea"/>
              </a:rPr>
              <a:t>还没写</a:t>
            </a:r>
            <a:endParaRPr lang="en-US" altLang="zh-CN" sz="14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>
                <a:sym typeface="+mn-ea"/>
              </a:rPr>
              <a:t>T2</a:t>
            </a:r>
            <a:r>
              <a:rPr lang="zh-CN" altLang="en-US" sz="1400" dirty="0">
                <a:sym typeface="+mn-ea"/>
              </a:rPr>
              <a:t>时刻：</a:t>
            </a:r>
            <a:r>
              <a:rPr lang="en-US" altLang="zh-CN" sz="1400" dirty="0"/>
              <a:t>id=0 </a:t>
            </a:r>
            <a:r>
              <a:rPr lang="zh-CN" altLang="en-US" sz="1400" dirty="0"/>
              <a:t>这一行变成 </a:t>
            </a:r>
            <a:r>
              <a:rPr lang="en-US" altLang="zh-CN" sz="1400" dirty="0"/>
              <a:t>(0,5,0), </a:t>
            </a:r>
            <a:r>
              <a:rPr lang="zh-CN" altLang="en-US" sz="1400" dirty="0"/>
              <a:t>变更写入</a:t>
            </a:r>
            <a:r>
              <a:rPr lang="en-US" altLang="zh-CN" sz="1400" dirty="0" err="1"/>
              <a:t>binlog</a:t>
            </a:r>
            <a:r>
              <a:rPr lang="en-US" altLang="zh-CN" sz="1400" dirty="0"/>
              <a:t>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>
                <a:sym typeface="+mn-ea"/>
              </a:rPr>
              <a:t>T3</a:t>
            </a:r>
            <a:r>
              <a:rPr lang="zh-CN" altLang="en-US" sz="1400" dirty="0">
                <a:sym typeface="+mn-ea"/>
              </a:rPr>
              <a:t>时刻：</a:t>
            </a:r>
            <a:r>
              <a:rPr lang="en-US" altLang="zh-CN" sz="1400" dirty="0"/>
              <a:t>id=1 </a:t>
            </a:r>
            <a:r>
              <a:rPr lang="zh-CN" altLang="en-US" sz="1400" dirty="0"/>
              <a:t>这一行变成 </a:t>
            </a:r>
            <a:r>
              <a:rPr lang="en-US" altLang="zh-CN" sz="1400" dirty="0"/>
              <a:t>(1,5,1), </a:t>
            </a:r>
            <a:r>
              <a:rPr lang="zh-CN" altLang="en-US" sz="1400" dirty="0"/>
              <a:t>变更写入</a:t>
            </a:r>
            <a:r>
              <a:rPr lang="en-US" altLang="zh-CN" sz="1400" dirty="0" err="1"/>
              <a:t>binlog</a:t>
            </a:r>
            <a:r>
              <a:rPr lang="en-US" altLang="zh-CN" sz="1400" dirty="0"/>
              <a:t>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>
                <a:sym typeface="+mn-ea"/>
              </a:rPr>
              <a:t>T4</a:t>
            </a:r>
            <a:r>
              <a:rPr lang="zh-CN" altLang="en-US" sz="1400" dirty="0">
                <a:sym typeface="+mn-ea"/>
              </a:rPr>
              <a:t>时刻：事务</a:t>
            </a:r>
            <a:r>
              <a:rPr lang="en-US" altLang="zh-CN" sz="1400" dirty="0">
                <a:sym typeface="+mn-ea"/>
              </a:rPr>
              <a:t>A</a:t>
            </a:r>
            <a:r>
              <a:rPr lang="zh-CN" altLang="en-US" sz="1400" dirty="0">
                <a:sym typeface="+mn-ea"/>
              </a:rPr>
              <a:t>提交，写入</a:t>
            </a:r>
            <a:r>
              <a:rPr lang="en-US" altLang="zh-CN" sz="1400" dirty="0" err="1">
                <a:sym typeface="+mn-ea"/>
              </a:rPr>
              <a:t>binlog</a:t>
            </a:r>
            <a:r>
              <a:rPr lang="zh-CN" altLang="en-US" sz="1400" dirty="0">
                <a:sym typeface="+mn-ea"/>
              </a:rPr>
              <a:t>。</a:t>
            </a:r>
            <a:endParaRPr lang="en-US" altLang="zh-CN" sz="14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400" dirty="0">
                <a:sym typeface="+mn-ea"/>
              </a:rPr>
              <a:t>此时主库的数据为</a:t>
            </a:r>
            <a:r>
              <a:rPr lang="en-US" altLang="zh-CN" sz="1400" dirty="0">
                <a:sym typeface="Wingdings" panose="05000000000000000000" pitchFamily="2" charset="2"/>
              </a:rPr>
              <a:t>(0,5,0),(1,5,1),(5,5,10)</a:t>
            </a:r>
            <a:endParaRPr lang="en-US" altLang="zh-CN" sz="14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400" dirty="0">
                <a:sym typeface="+mn-ea"/>
              </a:rPr>
              <a:t>因此</a:t>
            </a:r>
            <a:r>
              <a:rPr lang="en-US" altLang="zh-CN" sz="1400" dirty="0" err="1">
                <a:sym typeface="+mn-ea"/>
              </a:rPr>
              <a:t>binlog</a:t>
            </a:r>
            <a:r>
              <a:rPr lang="zh-CN" altLang="en-US" sz="1400" dirty="0">
                <a:sym typeface="+mn-ea"/>
              </a:rPr>
              <a:t>写入的日志为：</a:t>
            </a:r>
            <a:endParaRPr lang="en-US" altLang="zh-CN" sz="1400" dirty="0">
              <a:sym typeface="+mn-ea"/>
            </a:endParaRPr>
          </a:p>
          <a:p>
            <a:r>
              <a:rPr lang="en-US" altLang="zh-CN" sz="1400" dirty="0"/>
              <a:t>UPDATE my_test2 SET b=5 WHERE id = 0;</a:t>
            </a:r>
          </a:p>
          <a:p>
            <a:r>
              <a:rPr lang="en-US" altLang="zh-CN" sz="1400" dirty="0"/>
              <a:t>INSERT INTO my_test2(1,5,1)</a:t>
            </a:r>
          </a:p>
          <a:p>
            <a:r>
              <a:rPr lang="en-US" altLang="zh-CN" sz="1400" dirty="0"/>
              <a:t>UPDATE my_test2 SET c=10 WHERE b=5;</a:t>
            </a:r>
            <a:endParaRPr lang="zh-CN" altLang="en-US" sz="1400" dirty="0"/>
          </a:p>
          <a:p>
            <a:pPr marL="0" indent="0">
              <a:buNone/>
            </a:pPr>
            <a:r>
              <a:rPr lang="zh-CN" altLang="en-US" sz="1400" dirty="0"/>
              <a:t>从库执行完成</a:t>
            </a:r>
            <a:r>
              <a:rPr lang="en-US" altLang="zh-CN" sz="1400" dirty="0" err="1"/>
              <a:t>binglog</a:t>
            </a:r>
            <a:r>
              <a:rPr lang="zh-CN" altLang="en-US" sz="1400" dirty="0"/>
              <a:t>后数据就变成了</a:t>
            </a:r>
            <a:r>
              <a:rPr lang="en-US" altLang="zh-CN" sz="1400" dirty="0"/>
              <a:t>(0,5,10),(1,5,10),(5,5,10)</a:t>
            </a:r>
            <a:r>
              <a:rPr lang="zh-CN" altLang="en-US" sz="1400" dirty="0"/>
              <a:t>，因此出现了数据的不一致</a:t>
            </a:r>
            <a:endParaRPr lang="en-US" altLang="zh-CN" sz="1400" dirty="0"/>
          </a:p>
          <a:p>
            <a:pPr marL="0" indent="0">
              <a:buNone/>
            </a:pPr>
            <a:endParaRPr lang="zh-CN" altLang="en-US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430314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幻读带来的问题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6820859"/>
              </p:ext>
            </p:extLst>
          </p:nvPr>
        </p:nvGraphicFramePr>
        <p:xfrm>
          <a:off x="1428108" y="3010746"/>
          <a:ext cx="9838414" cy="27140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22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77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213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821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BEGIN;</a:t>
                      </a:r>
                    </a:p>
                    <a:p>
                      <a:r>
                        <a:rPr lang="en-US" altLang="zh-CN" sz="1400" dirty="0"/>
                        <a:t>SELECT * FROM my_test2 b=5 FOR UPDATE; </a:t>
                      </a:r>
                    </a:p>
                    <a:p>
                      <a:r>
                        <a:rPr lang="en-US" altLang="zh-CN" sz="1400" dirty="0"/>
                        <a:t>UPDATE my_test2 SET c=10 WHERE b=5;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2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UPDATE my_test2 SET b=5</a:t>
                      </a:r>
                    </a:p>
                    <a:p>
                      <a:r>
                        <a:rPr lang="en-US" altLang="zh-CN" sz="1400" dirty="0"/>
                        <a:t> WHERE id = 0;</a:t>
                      </a:r>
                    </a:p>
                    <a:p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(block)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2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INSERT INTO my_test2(1,5,1)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92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T4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commit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内容占位符 2"/>
          <p:cNvSpPr txBox="1">
            <a:spLocks/>
          </p:cNvSpPr>
          <p:nvPr/>
        </p:nvSpPr>
        <p:spPr>
          <a:xfrm>
            <a:off x="1428108" y="1978711"/>
            <a:ext cx="9678256" cy="908327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prstClr val="black"/>
                </a:solidFill>
              </a:rPr>
              <a:t>        </a:t>
            </a:r>
            <a:r>
              <a:rPr lang="zh-CN" altLang="en-US" sz="1600" dirty="0">
                <a:solidFill>
                  <a:prstClr val="black"/>
                </a:solidFill>
              </a:rPr>
              <a:t>出现数据不一致性的原因，是只锁了那一刻需要变更的行，并不能阻挡现有数据变成</a:t>
            </a:r>
            <a:r>
              <a:rPr lang="en-US" altLang="zh-CN" sz="1600" dirty="0">
                <a:solidFill>
                  <a:prstClr val="black"/>
                </a:solidFill>
              </a:rPr>
              <a:t>b=5</a:t>
            </a:r>
            <a:r>
              <a:rPr lang="zh-CN" altLang="en-US" sz="1600" dirty="0">
                <a:solidFill>
                  <a:prstClr val="black"/>
                </a:solidFill>
              </a:rPr>
              <a:t>。</a:t>
            </a:r>
            <a:endParaRPr lang="en-US" altLang="zh-CN" sz="1600" dirty="0">
              <a:solidFill>
                <a:prstClr val="black"/>
              </a:solidFill>
            </a:endParaRPr>
          </a:p>
          <a:p>
            <a:pPr marL="0" lv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zh-CN" altLang="en-US" sz="1600" dirty="0">
                <a:solidFill>
                  <a:prstClr val="black"/>
                </a:solidFill>
              </a:rPr>
              <a:t>如果把扫描到的行全部加锁会如何哪？由于</a:t>
            </a:r>
            <a:r>
              <a:rPr lang="en-US" altLang="zh-CN" sz="1600" dirty="0">
                <a:solidFill>
                  <a:prstClr val="black"/>
                </a:solidFill>
              </a:rPr>
              <a:t>b</a:t>
            </a:r>
            <a:r>
              <a:rPr lang="zh-CN" altLang="en-US" sz="1600" dirty="0">
                <a:solidFill>
                  <a:prstClr val="black"/>
                </a:solidFill>
              </a:rPr>
              <a:t>没有索引，索引得扫描全表才知道那一行需要更新，所以表中的每一条记录都会被锁住。</a:t>
            </a:r>
          </a:p>
        </p:txBody>
      </p:sp>
    </p:spTree>
    <p:extLst>
      <p:ext uri="{BB962C8B-B14F-4D97-AF65-F5344CB8AC3E}">
        <p14:creationId xmlns:p14="http://schemas.microsoft.com/office/powerpoint/2010/main" val="943711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幻读带来的问题</a:t>
            </a:r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1464861" y="2005366"/>
            <a:ext cx="9600406" cy="4066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1200" dirty="0">
                <a:sym typeface="+mn-ea"/>
              </a:rPr>
              <a:t>T1</a:t>
            </a:r>
            <a:r>
              <a:rPr lang="zh-CN" altLang="en-US" sz="1200" dirty="0">
                <a:sym typeface="+mn-ea"/>
              </a:rPr>
              <a:t>时刻</a:t>
            </a:r>
            <a:r>
              <a:rPr lang="en-US" altLang="zh-CN" sz="1200" dirty="0">
                <a:sym typeface="+mn-ea"/>
              </a:rPr>
              <a:t>: id=5</a:t>
            </a:r>
            <a:r>
              <a:rPr lang="zh-CN" altLang="en-US" sz="1200" dirty="0">
                <a:sym typeface="+mn-ea"/>
              </a:rPr>
              <a:t>的这行数据，的</a:t>
            </a:r>
            <a:r>
              <a:rPr lang="en-US" altLang="zh-CN" sz="1200" dirty="0">
                <a:sym typeface="+mn-ea"/>
              </a:rPr>
              <a:t>c</a:t>
            </a:r>
            <a:r>
              <a:rPr lang="zh-CN" altLang="en-US" sz="1200" dirty="0">
                <a:sym typeface="+mn-ea"/>
              </a:rPr>
              <a:t>的值改成了</a:t>
            </a:r>
            <a:r>
              <a:rPr lang="en-US" altLang="zh-CN" sz="1200" dirty="0">
                <a:sym typeface="+mn-ea"/>
              </a:rPr>
              <a:t>10</a:t>
            </a:r>
            <a:r>
              <a:rPr lang="zh-CN" altLang="en-US" sz="1200" dirty="0">
                <a:sym typeface="+mn-ea"/>
              </a:rPr>
              <a:t>，事务还没提交，</a:t>
            </a:r>
            <a:r>
              <a:rPr lang="en-US" altLang="zh-CN" sz="1200" dirty="0" err="1">
                <a:sym typeface="+mn-ea"/>
              </a:rPr>
              <a:t>binlog</a:t>
            </a:r>
            <a:r>
              <a:rPr lang="zh-CN" altLang="en-US" sz="1200" dirty="0">
                <a:sym typeface="+mn-ea"/>
              </a:rPr>
              <a:t>还没写</a:t>
            </a:r>
            <a:endParaRPr lang="en-US" altLang="zh-CN" sz="12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200" dirty="0">
                <a:sym typeface="+mn-ea"/>
              </a:rPr>
              <a:t>T2</a:t>
            </a:r>
            <a:r>
              <a:rPr lang="zh-CN" altLang="en-US" sz="1200" dirty="0">
                <a:sym typeface="+mn-ea"/>
              </a:rPr>
              <a:t>时刻：</a:t>
            </a:r>
            <a:r>
              <a:rPr lang="en-US" altLang="zh-CN" sz="1200" dirty="0"/>
              <a:t>id</a:t>
            </a:r>
            <a:r>
              <a:rPr lang="zh-CN" altLang="en-US" sz="1200" dirty="0"/>
              <a:t>为</a:t>
            </a:r>
            <a:r>
              <a:rPr lang="en-US" altLang="zh-CN" sz="1200" dirty="0"/>
              <a:t>0</a:t>
            </a:r>
            <a:r>
              <a:rPr lang="zh-CN" altLang="en-US" sz="1200" dirty="0"/>
              <a:t>的行被锁住，不能更新，等待锁释放</a:t>
            </a:r>
            <a:r>
              <a:rPr lang="en-US" altLang="zh-CN" sz="1200" dirty="0"/>
              <a:t>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200" dirty="0">
                <a:sym typeface="+mn-ea"/>
              </a:rPr>
              <a:t>T3</a:t>
            </a:r>
            <a:r>
              <a:rPr lang="zh-CN" altLang="en-US" sz="1200" dirty="0">
                <a:sym typeface="+mn-ea"/>
              </a:rPr>
              <a:t>时刻：</a:t>
            </a:r>
            <a:r>
              <a:rPr lang="en-US" altLang="zh-CN" sz="1200" dirty="0"/>
              <a:t>id=1 </a:t>
            </a:r>
            <a:r>
              <a:rPr lang="zh-CN" altLang="en-US" sz="1200" dirty="0"/>
              <a:t>这一行变成 </a:t>
            </a:r>
            <a:r>
              <a:rPr lang="en-US" altLang="zh-CN" sz="1200" dirty="0"/>
              <a:t>(1,5,1), </a:t>
            </a:r>
            <a:r>
              <a:rPr lang="zh-CN" altLang="en-US" sz="1200" dirty="0"/>
              <a:t>变更写入</a:t>
            </a:r>
            <a:r>
              <a:rPr lang="en-US" altLang="zh-CN" sz="1200" dirty="0" err="1"/>
              <a:t>binlog</a:t>
            </a:r>
            <a:r>
              <a:rPr lang="en-US" altLang="zh-CN" sz="1200" dirty="0"/>
              <a:t>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200" dirty="0">
                <a:sym typeface="+mn-ea"/>
              </a:rPr>
              <a:t>T4</a:t>
            </a:r>
            <a:r>
              <a:rPr lang="zh-CN" altLang="en-US" sz="1200" dirty="0">
                <a:sym typeface="+mn-ea"/>
              </a:rPr>
              <a:t>时刻：事务</a:t>
            </a:r>
            <a:r>
              <a:rPr lang="en-US" altLang="zh-CN" sz="1200" dirty="0">
                <a:sym typeface="+mn-ea"/>
              </a:rPr>
              <a:t>A</a:t>
            </a:r>
            <a:r>
              <a:rPr lang="zh-CN" altLang="en-US" sz="1200" dirty="0">
                <a:sym typeface="+mn-ea"/>
              </a:rPr>
              <a:t>提交，写入</a:t>
            </a:r>
            <a:r>
              <a:rPr lang="en-US" altLang="zh-CN" sz="1200" dirty="0" err="1">
                <a:sym typeface="+mn-ea"/>
              </a:rPr>
              <a:t>binlog</a:t>
            </a:r>
            <a:r>
              <a:rPr lang="zh-CN" altLang="en-US" sz="1200" dirty="0">
                <a:sym typeface="+mn-ea"/>
              </a:rPr>
              <a:t>。</a:t>
            </a:r>
            <a:endParaRPr lang="en-US" altLang="zh-CN" sz="12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200" dirty="0">
                <a:sym typeface="+mn-ea"/>
              </a:rPr>
              <a:t>T5</a:t>
            </a:r>
            <a:r>
              <a:rPr lang="zh-CN" altLang="en-US" sz="1200" dirty="0">
                <a:sym typeface="+mn-ea"/>
              </a:rPr>
              <a:t>时刻：事务</a:t>
            </a:r>
            <a:r>
              <a:rPr lang="en-US" altLang="zh-CN" sz="1200" dirty="0">
                <a:sym typeface="+mn-ea"/>
              </a:rPr>
              <a:t>A</a:t>
            </a:r>
            <a:r>
              <a:rPr lang="zh-CN" altLang="en-US" sz="1200" dirty="0">
                <a:sym typeface="+mn-ea"/>
              </a:rPr>
              <a:t>已提交，</a:t>
            </a:r>
            <a:r>
              <a:rPr lang="en-US" altLang="zh-CN" sz="1200" dirty="0">
                <a:sym typeface="+mn-ea"/>
              </a:rPr>
              <a:t>id=0</a:t>
            </a:r>
            <a:r>
              <a:rPr lang="zh-CN" altLang="en-US" sz="1200" dirty="0">
                <a:sym typeface="+mn-ea"/>
              </a:rPr>
              <a:t>的锁被释放，事务</a:t>
            </a:r>
            <a:r>
              <a:rPr lang="en-US" altLang="zh-CN" sz="1200" dirty="0">
                <a:sym typeface="+mn-ea"/>
              </a:rPr>
              <a:t>B</a:t>
            </a:r>
            <a:r>
              <a:rPr lang="zh-CN" altLang="en-US" sz="1200" dirty="0">
                <a:sym typeface="+mn-ea"/>
              </a:rPr>
              <a:t>更新成功，</a:t>
            </a:r>
            <a:r>
              <a:rPr lang="zh-CN" altLang="en-US" sz="1200" dirty="0"/>
              <a:t>变成 </a:t>
            </a:r>
            <a:r>
              <a:rPr lang="en-US" altLang="zh-CN" sz="1200" dirty="0"/>
              <a:t>(0,5,0)</a:t>
            </a:r>
            <a:r>
              <a:rPr lang="zh-CN" altLang="en-US" sz="1200" dirty="0">
                <a:sym typeface="+mn-ea"/>
              </a:rPr>
              <a:t>，写入</a:t>
            </a:r>
            <a:r>
              <a:rPr lang="en-US" altLang="zh-CN" sz="1200" dirty="0" err="1">
                <a:sym typeface="+mn-ea"/>
              </a:rPr>
              <a:t>binlog</a:t>
            </a:r>
            <a:endParaRPr lang="en-US" altLang="zh-CN" sz="12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ym typeface="+mn-ea"/>
              </a:rPr>
              <a:t>此时主库的数据为</a:t>
            </a:r>
            <a:r>
              <a:rPr lang="en-US" altLang="zh-CN" sz="1200" dirty="0">
                <a:sym typeface="Wingdings" panose="05000000000000000000" pitchFamily="2" charset="2"/>
              </a:rPr>
              <a:t>(0,5,0),(1,5,1),(5,5,10)</a:t>
            </a:r>
            <a:endParaRPr lang="en-US" altLang="zh-CN" sz="12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ym typeface="+mn-ea"/>
              </a:rPr>
              <a:t>因此</a:t>
            </a:r>
            <a:r>
              <a:rPr lang="en-US" altLang="zh-CN" sz="1200" dirty="0" err="1">
                <a:sym typeface="+mn-ea"/>
              </a:rPr>
              <a:t>binlog</a:t>
            </a:r>
            <a:r>
              <a:rPr lang="zh-CN" altLang="en-US" sz="1200" dirty="0">
                <a:sym typeface="+mn-ea"/>
              </a:rPr>
              <a:t>写入的日志为：</a:t>
            </a:r>
            <a:endParaRPr lang="en-US" altLang="zh-CN" sz="1200" dirty="0">
              <a:sym typeface="+mn-ea"/>
            </a:endParaRPr>
          </a:p>
          <a:p>
            <a:r>
              <a:rPr lang="en-US" altLang="zh-CN" sz="1200" dirty="0"/>
              <a:t>INSERT INTO my_test2(1,5,1)</a:t>
            </a:r>
          </a:p>
          <a:p>
            <a:r>
              <a:rPr lang="en-US" altLang="zh-CN" sz="1200" dirty="0"/>
              <a:t>UPDATE my_test2 SET c=10 WHERE b=5;</a:t>
            </a:r>
          </a:p>
          <a:p>
            <a:r>
              <a:rPr lang="en-US" altLang="zh-CN" sz="1200" dirty="0"/>
              <a:t>UPDATE my_test2 SET b=5 WHERE id = 0;</a:t>
            </a:r>
          </a:p>
          <a:p>
            <a:pPr marL="0" indent="0">
              <a:buNone/>
            </a:pPr>
            <a:r>
              <a:rPr lang="zh-CN" altLang="en-US" sz="1200" dirty="0"/>
              <a:t>从库执行完成</a:t>
            </a:r>
            <a:r>
              <a:rPr lang="en-US" altLang="zh-CN" sz="1200" dirty="0" err="1"/>
              <a:t>binglog</a:t>
            </a:r>
            <a:r>
              <a:rPr lang="zh-CN" altLang="en-US" sz="1200" dirty="0"/>
              <a:t>后数据就变成了</a:t>
            </a:r>
            <a:r>
              <a:rPr lang="en-US" altLang="zh-CN" sz="1200" dirty="0"/>
              <a:t>(0,5,0),(1,5,10),(5,5,10)</a:t>
            </a:r>
            <a:r>
              <a:rPr lang="zh-CN" altLang="en-US" sz="1200" dirty="0"/>
              <a:t>，因此还是存在数据不一致</a:t>
            </a:r>
            <a:endParaRPr lang="en-US" altLang="zh-CN" sz="12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2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722723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幻读带来的问题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596793"/>
              </p:ext>
            </p:extLst>
          </p:nvPr>
        </p:nvGraphicFramePr>
        <p:xfrm>
          <a:off x="1272698" y="2928131"/>
          <a:ext cx="9999349" cy="29196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98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489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02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003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821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BEGIN;</a:t>
                      </a:r>
                    </a:p>
                    <a:p>
                      <a:r>
                        <a:rPr lang="en-US" altLang="zh-CN" sz="1400" dirty="0"/>
                        <a:t>SELECT * FROM my_test2 b=5 FOR UPDATE; </a:t>
                      </a:r>
                    </a:p>
                    <a:p>
                      <a:r>
                        <a:rPr lang="en-US" altLang="zh-CN" sz="1400" dirty="0"/>
                        <a:t>UPDATE my_test2 SET c=10 WHERE b=5;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2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UPDATE my_test2 SET b=5</a:t>
                      </a:r>
                    </a:p>
                    <a:p>
                      <a:r>
                        <a:rPr lang="en-US" altLang="zh-CN" sz="1400" dirty="0"/>
                        <a:t> WHERE id = 0;</a:t>
                      </a:r>
                    </a:p>
                    <a:p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(block)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2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INSERT INTO my_test2(1,5,1)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(block)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92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T4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commit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内容占位符 2"/>
          <p:cNvSpPr txBox="1">
            <a:spLocks/>
          </p:cNvSpPr>
          <p:nvPr/>
        </p:nvSpPr>
        <p:spPr>
          <a:xfrm>
            <a:off x="1428108" y="1903077"/>
            <a:ext cx="9667982" cy="912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prstClr val="black"/>
                </a:solidFill>
              </a:rPr>
              <a:t>      </a:t>
            </a:r>
            <a:r>
              <a:rPr lang="zh-CN" altLang="en-US" sz="1400" dirty="0">
                <a:solidFill>
                  <a:prstClr val="black"/>
                </a:solidFill>
              </a:rPr>
              <a:t>锁定了查找过程中扫描的行，有效的避免了修改带来的数据不一致问题。数据之间的间隙插入的数据依然会出现</a:t>
            </a:r>
            <a:r>
              <a:rPr lang="en-US" altLang="zh-CN" sz="1400" dirty="0">
                <a:solidFill>
                  <a:prstClr val="black"/>
                </a:solidFill>
              </a:rPr>
              <a:t>b=5</a:t>
            </a:r>
            <a:r>
              <a:rPr lang="zh-CN" altLang="en-US" sz="1400" dirty="0">
                <a:solidFill>
                  <a:prstClr val="black"/>
                </a:solidFill>
              </a:rPr>
              <a:t>的数据，因此要向解决这个问题我们还需在数据的间隙加锁。</a:t>
            </a:r>
          </a:p>
        </p:txBody>
      </p:sp>
    </p:spTree>
    <p:extLst>
      <p:ext uri="{BB962C8B-B14F-4D97-AF65-F5344CB8AC3E}">
        <p14:creationId xmlns:p14="http://schemas.microsoft.com/office/powerpoint/2010/main" val="736612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6313F-065F-2043-8EEB-1FB89525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zh-CN" altLang="en-US"/>
              <a:t>线上事故背景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C25C14-E4BF-DB41-9054-0F5E9C9C88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51579" y="2015734"/>
            <a:ext cx="4287914" cy="3450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zh-CN" sz="1400" dirty="0" err="1">
                <a:sym typeface="+mn-ea"/>
              </a:rPr>
              <a:t>mq_messages</a:t>
            </a:r>
            <a:r>
              <a:rPr lang="zh-CN" altLang="en-US" sz="1400" dirty="0">
                <a:sym typeface="+mn-ea"/>
              </a:rPr>
              <a:t>这个表有</a:t>
            </a:r>
            <a:r>
              <a:rPr lang="en-US" altLang="zh-CN" sz="1400" dirty="0">
                <a:sym typeface="+mn-ea"/>
              </a:rPr>
              <a:t>3000</a:t>
            </a:r>
            <a:r>
              <a:rPr lang="zh-CN" altLang="en-US" sz="1400" dirty="0">
                <a:sym typeface="+mn-ea"/>
              </a:rPr>
              <a:t>多万的数据</a:t>
            </a:r>
            <a:endParaRPr lang="en-US" altLang="zh-CN" sz="1400" dirty="0"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zh-CN" altLang="en-US" sz="1400" dirty="0">
                <a:sym typeface="+mn-ea"/>
              </a:rPr>
              <a:t>两个索引</a:t>
            </a:r>
            <a:r>
              <a:rPr lang="en-US" altLang="zh-CN" sz="1400" dirty="0" err="1">
                <a:sym typeface="+mn-ea"/>
              </a:rPr>
              <a:t>create_time</a:t>
            </a:r>
            <a:r>
              <a:rPr lang="zh-CN" altLang="en-US" sz="1400" dirty="0">
                <a:sym typeface="+mn-ea"/>
              </a:rPr>
              <a:t>和</a:t>
            </a:r>
            <a:r>
              <a:rPr lang="en-US" altLang="zh-CN" sz="1400" dirty="0">
                <a:sym typeface="+mn-ea"/>
              </a:rPr>
              <a:t>status</a:t>
            </a:r>
          </a:p>
          <a:p>
            <a:pPr>
              <a:lnSpc>
                <a:spcPct val="110000"/>
              </a:lnSpc>
            </a:pPr>
            <a:r>
              <a:rPr lang="en-US" altLang="zh-CN" sz="1400" dirty="0">
                <a:sym typeface="+mn-ea"/>
              </a:rPr>
              <a:t>status</a:t>
            </a:r>
            <a:r>
              <a:rPr lang="zh-CN" altLang="en-US" sz="1400" dirty="0">
                <a:sym typeface="+mn-ea"/>
              </a:rPr>
              <a:t>有两个值：</a:t>
            </a:r>
            <a:r>
              <a:rPr lang="en-US" altLang="zh-CN" sz="1400" dirty="0">
                <a:sym typeface="+mn-ea"/>
              </a:rPr>
              <a:t>1</a:t>
            </a:r>
            <a:r>
              <a:rPr lang="zh-CN" altLang="en-US" sz="1400" dirty="0">
                <a:sym typeface="+mn-ea"/>
              </a:rPr>
              <a:t>和</a:t>
            </a:r>
            <a:r>
              <a:rPr lang="en-US" altLang="zh-CN" sz="1400" dirty="0">
                <a:sym typeface="+mn-ea"/>
              </a:rPr>
              <a:t>2</a:t>
            </a:r>
            <a:r>
              <a:rPr lang="zh-CN" altLang="en-US" sz="1400" dirty="0">
                <a:sym typeface="+mn-ea"/>
              </a:rPr>
              <a:t>，其中</a:t>
            </a:r>
            <a:r>
              <a:rPr lang="en-US" altLang="zh-CN" sz="1400" dirty="0">
                <a:sym typeface="+mn-ea"/>
              </a:rPr>
              <a:t>99%</a:t>
            </a:r>
            <a:r>
              <a:rPr lang="zh-CN" altLang="en-US" sz="1400" dirty="0">
                <a:sym typeface="+mn-ea"/>
              </a:rPr>
              <a:t>以上的状态都是</a:t>
            </a:r>
            <a:r>
              <a:rPr lang="en-US" altLang="zh-CN" sz="1400" dirty="0">
                <a:sym typeface="+mn-ea"/>
              </a:rPr>
              <a:t>2</a:t>
            </a:r>
          </a:p>
          <a:p>
            <a:pPr marL="0">
              <a:lnSpc>
                <a:spcPct val="110000"/>
              </a:lnSpc>
            </a:pPr>
            <a:r>
              <a:rPr lang="zh-CN" altLang="en-US" sz="1400" dirty="0">
                <a:sym typeface="+mn-ea"/>
              </a:rPr>
              <a:t>架构部有一个删除历史数据的任务，具体</a:t>
            </a:r>
            <a:r>
              <a:rPr lang="en-US" altLang="zh-CN" sz="1400" dirty="0" err="1">
                <a:sym typeface="+mn-ea"/>
              </a:rPr>
              <a:t>sql</a:t>
            </a:r>
            <a:r>
              <a:rPr lang="zh-CN" altLang="en-US" sz="1400" dirty="0">
                <a:sym typeface="+mn-ea"/>
              </a:rPr>
              <a:t>如下：</a:t>
            </a:r>
            <a:r>
              <a:rPr lang="en-US" altLang="zh-CN" sz="1400" dirty="0">
                <a:sym typeface="+mn-ea"/>
              </a:rPr>
              <a:t>delete from </a:t>
            </a:r>
            <a:r>
              <a:rPr lang="en-US" altLang="zh-CN" sz="1400" dirty="0" err="1">
                <a:sym typeface="+mn-ea"/>
              </a:rPr>
              <a:t>mq_messages</a:t>
            </a:r>
            <a:r>
              <a:rPr lang="en-US" altLang="zh-CN" sz="1400" dirty="0">
                <a:sym typeface="+mn-ea"/>
              </a:rPr>
              <a:t> where</a:t>
            </a:r>
            <a:r>
              <a:rPr lang="zh-CN" altLang="en-US" sz="1400" dirty="0">
                <a:sym typeface="+mn-ea"/>
              </a:rPr>
              <a:t> </a:t>
            </a:r>
            <a:r>
              <a:rPr lang="en-US" altLang="zh-CN" sz="1400" dirty="0" err="1">
                <a:sym typeface="+mn-ea"/>
              </a:rPr>
              <a:t>create_time</a:t>
            </a:r>
            <a:r>
              <a:rPr lang="en-US" altLang="zh-CN" sz="1400" dirty="0">
                <a:sym typeface="+mn-ea"/>
              </a:rPr>
              <a:t>&lt;xxx and status=2 limit 200</a:t>
            </a:r>
            <a:r>
              <a:rPr lang="zh-CN" altLang="en-US" sz="1400" dirty="0">
                <a:sym typeface="+mn-ea"/>
              </a:rPr>
              <a:t>，定时任务</a:t>
            </a:r>
            <a:r>
              <a:rPr lang="en-US" altLang="zh-CN" sz="1400" dirty="0">
                <a:sym typeface="+mn-ea"/>
              </a:rPr>
              <a:t>3</a:t>
            </a:r>
            <a:r>
              <a:rPr lang="zh-CN" altLang="en-US" sz="1400" dirty="0">
                <a:sym typeface="+mn-ea"/>
              </a:rPr>
              <a:t>分钟跑一次任务，一个任务执行</a:t>
            </a:r>
            <a:r>
              <a:rPr lang="en-US" altLang="zh-CN" sz="1400" dirty="0">
                <a:sym typeface="+mn-ea"/>
              </a:rPr>
              <a:t>200</a:t>
            </a:r>
            <a:r>
              <a:rPr lang="zh-CN" altLang="en-US" sz="1400" dirty="0">
                <a:sym typeface="+mn-ea"/>
              </a:rPr>
              <a:t>次 删除。这个条件基本上筛选出了</a:t>
            </a:r>
            <a:r>
              <a:rPr lang="en-US" altLang="zh-CN" sz="1400" dirty="0">
                <a:sym typeface="+mn-ea"/>
              </a:rPr>
              <a:t>90%</a:t>
            </a:r>
            <a:r>
              <a:rPr lang="zh-CN" altLang="en-US" sz="1400" dirty="0">
                <a:sym typeface="+mn-ea"/>
              </a:rPr>
              <a:t>以上的数据</a:t>
            </a:r>
            <a:endParaRPr lang="en-US" altLang="zh-CN" sz="1400" dirty="0"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zh-CN" altLang="en-US" sz="1400" dirty="0">
                <a:sym typeface="+mn-ea"/>
              </a:rPr>
              <a:t>线上业务在执行时，不断的往表里插入</a:t>
            </a:r>
            <a:r>
              <a:rPr lang="en-US" altLang="zh-CN" sz="1400" dirty="0">
                <a:sym typeface="+mn-ea"/>
              </a:rPr>
              <a:t>status=1</a:t>
            </a:r>
            <a:r>
              <a:rPr lang="zh-CN" altLang="en-US" sz="1400" dirty="0">
                <a:sym typeface="+mn-ea"/>
              </a:rPr>
              <a:t>的数据，主键</a:t>
            </a:r>
            <a:r>
              <a:rPr lang="en-US" altLang="zh-CN" sz="1400" dirty="0">
                <a:sym typeface="+mn-ea"/>
              </a:rPr>
              <a:t>id</a:t>
            </a:r>
            <a:r>
              <a:rPr lang="zh-CN" altLang="en-US" sz="1400" dirty="0">
                <a:sym typeface="+mn-ea"/>
              </a:rPr>
              <a:t>随着时间是递增的</a:t>
            </a:r>
            <a:endParaRPr lang="en-US" altLang="zh-CN" sz="1400" u="sng" dirty="0">
              <a:sym typeface="+mn-ea"/>
            </a:endParaRPr>
          </a:p>
          <a:p>
            <a:pPr marL="457200">
              <a:lnSpc>
                <a:spcPct val="110000"/>
              </a:lnSpc>
            </a:pPr>
            <a:endParaRPr kumimoji="1" lang="en-US" altLang="zh-CN" sz="1400" dirty="0"/>
          </a:p>
        </p:txBody>
      </p:sp>
      <p:pic>
        <p:nvPicPr>
          <p:cNvPr id="5" name="内容占位符 4" descr="文本&#10;&#10;描述已自动生成">
            <a:extLst>
              <a:ext uri="{FF2B5EF4-FFF2-40B4-BE49-F238E27FC236}">
                <a16:creationId xmlns:a16="http://schemas.microsoft.com/office/drawing/2014/main" id="{584E5B6A-C23A-A742-AB60-F96D792E61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3500" y="2402255"/>
            <a:ext cx="4645025" cy="267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775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幻读带来的问题</a:t>
            </a:r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1407560" y="1910993"/>
            <a:ext cx="9667982" cy="417130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1200" dirty="0">
                <a:sym typeface="+mn-ea"/>
              </a:rPr>
              <a:t>T1</a:t>
            </a:r>
            <a:r>
              <a:rPr lang="zh-CN" altLang="en-US" sz="1200" dirty="0">
                <a:sym typeface="+mn-ea"/>
              </a:rPr>
              <a:t>时刻</a:t>
            </a:r>
            <a:r>
              <a:rPr lang="en-US" altLang="zh-CN" sz="1200" dirty="0">
                <a:sym typeface="+mn-ea"/>
              </a:rPr>
              <a:t>: id=5</a:t>
            </a:r>
            <a:r>
              <a:rPr lang="zh-CN" altLang="en-US" sz="1200" dirty="0">
                <a:sym typeface="+mn-ea"/>
              </a:rPr>
              <a:t>的这行数据，的</a:t>
            </a:r>
            <a:r>
              <a:rPr lang="en-US" altLang="zh-CN" sz="1200" dirty="0">
                <a:sym typeface="+mn-ea"/>
              </a:rPr>
              <a:t>c</a:t>
            </a:r>
            <a:r>
              <a:rPr lang="zh-CN" altLang="en-US" sz="1200" dirty="0">
                <a:sym typeface="+mn-ea"/>
              </a:rPr>
              <a:t>的值改成了</a:t>
            </a:r>
            <a:r>
              <a:rPr lang="en-US" altLang="zh-CN" sz="1200" dirty="0">
                <a:sym typeface="+mn-ea"/>
              </a:rPr>
              <a:t>10</a:t>
            </a:r>
            <a:r>
              <a:rPr lang="zh-CN" altLang="en-US" sz="1200" dirty="0">
                <a:sym typeface="+mn-ea"/>
              </a:rPr>
              <a:t>，事务还没提交，</a:t>
            </a:r>
            <a:r>
              <a:rPr lang="en-US" altLang="zh-CN" sz="1200" dirty="0" err="1">
                <a:sym typeface="+mn-ea"/>
              </a:rPr>
              <a:t>binlog</a:t>
            </a:r>
            <a:r>
              <a:rPr lang="zh-CN" altLang="en-US" sz="1200" dirty="0">
                <a:sym typeface="+mn-ea"/>
              </a:rPr>
              <a:t>还没写</a:t>
            </a:r>
            <a:endParaRPr lang="en-US" altLang="zh-CN" sz="12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200" dirty="0">
                <a:sym typeface="+mn-ea"/>
              </a:rPr>
              <a:t>T2</a:t>
            </a:r>
            <a:r>
              <a:rPr lang="zh-CN" altLang="en-US" sz="1200" dirty="0">
                <a:sym typeface="+mn-ea"/>
              </a:rPr>
              <a:t>时刻：</a:t>
            </a:r>
            <a:r>
              <a:rPr lang="en-US" altLang="zh-CN" sz="1200" dirty="0"/>
              <a:t>id</a:t>
            </a:r>
            <a:r>
              <a:rPr lang="zh-CN" altLang="en-US" sz="1200" dirty="0"/>
              <a:t>为</a:t>
            </a:r>
            <a:r>
              <a:rPr lang="en-US" altLang="zh-CN" sz="1200" dirty="0"/>
              <a:t>0</a:t>
            </a:r>
            <a:r>
              <a:rPr lang="zh-CN" altLang="en-US" sz="1200" dirty="0"/>
              <a:t>的行被锁住，不能更新等待锁释放</a:t>
            </a:r>
            <a:r>
              <a:rPr lang="en-US" altLang="zh-CN" sz="1200" dirty="0"/>
              <a:t>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200" dirty="0">
                <a:sym typeface="+mn-ea"/>
              </a:rPr>
              <a:t>T3</a:t>
            </a:r>
            <a:r>
              <a:rPr lang="zh-CN" altLang="en-US" sz="1200" dirty="0">
                <a:sym typeface="+mn-ea"/>
              </a:rPr>
              <a:t>时刻：间隙</a:t>
            </a:r>
            <a:r>
              <a:rPr lang="en-US" altLang="zh-CN" sz="1200" dirty="0">
                <a:sym typeface="+mn-ea"/>
              </a:rPr>
              <a:t>(0,5)</a:t>
            </a:r>
            <a:r>
              <a:rPr lang="zh-CN" altLang="en-US" sz="1200" dirty="0"/>
              <a:t>被锁住，不能插入等待锁释放</a:t>
            </a:r>
            <a:r>
              <a:rPr lang="en-US" altLang="zh-CN" sz="1200" dirty="0"/>
              <a:t>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200" dirty="0">
                <a:sym typeface="+mn-ea"/>
              </a:rPr>
              <a:t>T4</a:t>
            </a:r>
            <a:r>
              <a:rPr lang="zh-CN" altLang="en-US" sz="1200" dirty="0">
                <a:sym typeface="+mn-ea"/>
              </a:rPr>
              <a:t>时刻：事务</a:t>
            </a:r>
            <a:r>
              <a:rPr lang="en-US" altLang="zh-CN" sz="1200" dirty="0">
                <a:sym typeface="+mn-ea"/>
              </a:rPr>
              <a:t>A</a:t>
            </a:r>
            <a:r>
              <a:rPr lang="zh-CN" altLang="en-US" sz="1200" dirty="0">
                <a:sym typeface="+mn-ea"/>
              </a:rPr>
              <a:t>提交，写入</a:t>
            </a:r>
            <a:r>
              <a:rPr lang="en-US" altLang="zh-CN" sz="1200" dirty="0" err="1">
                <a:sym typeface="+mn-ea"/>
              </a:rPr>
              <a:t>binlog</a:t>
            </a:r>
            <a:r>
              <a:rPr lang="zh-CN" altLang="en-US" sz="1200" dirty="0">
                <a:sym typeface="+mn-ea"/>
              </a:rPr>
              <a:t>。</a:t>
            </a:r>
            <a:endParaRPr lang="en-US" altLang="zh-CN" sz="12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200" dirty="0">
                <a:sym typeface="+mn-ea"/>
              </a:rPr>
              <a:t>T5</a:t>
            </a:r>
            <a:r>
              <a:rPr lang="zh-CN" altLang="en-US" sz="1200" dirty="0">
                <a:sym typeface="+mn-ea"/>
              </a:rPr>
              <a:t>时刻：事务</a:t>
            </a:r>
            <a:r>
              <a:rPr lang="en-US" altLang="zh-CN" sz="1200" dirty="0">
                <a:sym typeface="+mn-ea"/>
              </a:rPr>
              <a:t>A</a:t>
            </a:r>
            <a:r>
              <a:rPr lang="zh-CN" altLang="en-US" sz="1200" dirty="0">
                <a:sym typeface="+mn-ea"/>
              </a:rPr>
              <a:t>已提交，</a:t>
            </a:r>
            <a:r>
              <a:rPr lang="en-US" altLang="zh-CN" sz="1200" dirty="0">
                <a:sym typeface="+mn-ea"/>
              </a:rPr>
              <a:t>id=0</a:t>
            </a:r>
            <a:r>
              <a:rPr lang="zh-CN" altLang="en-US" sz="1200" dirty="0">
                <a:sym typeface="+mn-ea"/>
              </a:rPr>
              <a:t>的锁被释放，事务</a:t>
            </a:r>
            <a:r>
              <a:rPr lang="en-US" altLang="zh-CN" sz="1200" dirty="0">
                <a:sym typeface="+mn-ea"/>
              </a:rPr>
              <a:t>B</a:t>
            </a:r>
            <a:r>
              <a:rPr lang="zh-CN" altLang="en-US" sz="1200" dirty="0">
                <a:sym typeface="+mn-ea"/>
              </a:rPr>
              <a:t>更新成功，</a:t>
            </a:r>
            <a:r>
              <a:rPr lang="zh-CN" altLang="en-US" sz="1200" dirty="0"/>
              <a:t>变成 </a:t>
            </a:r>
            <a:r>
              <a:rPr lang="en-US" altLang="zh-CN" sz="1200" dirty="0"/>
              <a:t>(0,5,0)</a:t>
            </a:r>
            <a:r>
              <a:rPr lang="zh-CN" altLang="en-US" sz="1200" dirty="0">
                <a:sym typeface="+mn-ea"/>
              </a:rPr>
              <a:t>，写入</a:t>
            </a:r>
            <a:r>
              <a:rPr lang="en-US" altLang="zh-CN" sz="1200" dirty="0" err="1">
                <a:sym typeface="+mn-ea"/>
              </a:rPr>
              <a:t>binlog</a:t>
            </a:r>
            <a:endParaRPr lang="en-US" altLang="zh-CN" sz="12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200" dirty="0">
                <a:sym typeface="+mn-ea"/>
              </a:rPr>
              <a:t>T6</a:t>
            </a:r>
            <a:r>
              <a:rPr lang="zh-CN" altLang="en-US" sz="1200" dirty="0">
                <a:sym typeface="+mn-ea"/>
              </a:rPr>
              <a:t>时刻：事务</a:t>
            </a:r>
            <a:r>
              <a:rPr lang="en-US" altLang="zh-CN" sz="1200" dirty="0">
                <a:sym typeface="+mn-ea"/>
              </a:rPr>
              <a:t>A</a:t>
            </a:r>
            <a:r>
              <a:rPr lang="zh-CN" altLang="en-US" sz="1200" dirty="0">
                <a:sym typeface="+mn-ea"/>
              </a:rPr>
              <a:t>已提交，</a:t>
            </a:r>
            <a:r>
              <a:rPr lang="en-US" altLang="zh-CN" sz="1200" dirty="0">
                <a:sym typeface="+mn-ea"/>
              </a:rPr>
              <a:t>(0,5)</a:t>
            </a:r>
            <a:r>
              <a:rPr lang="zh-CN" altLang="en-US" sz="1200" dirty="0">
                <a:sym typeface="+mn-ea"/>
              </a:rPr>
              <a:t>的间隙锁被释放，事务</a:t>
            </a:r>
            <a:r>
              <a:rPr lang="en-US" altLang="zh-CN" sz="1200" dirty="0">
                <a:sym typeface="+mn-ea"/>
              </a:rPr>
              <a:t>C</a:t>
            </a:r>
            <a:r>
              <a:rPr lang="zh-CN" altLang="en-US" sz="1200" dirty="0">
                <a:sym typeface="+mn-ea"/>
              </a:rPr>
              <a:t>写入成功，</a:t>
            </a:r>
            <a:r>
              <a:rPr lang="zh-CN" altLang="en-US" sz="1200" dirty="0"/>
              <a:t>变成 </a:t>
            </a:r>
            <a:r>
              <a:rPr lang="en-US" altLang="zh-CN" sz="1200" dirty="0"/>
              <a:t>(1,5,1)</a:t>
            </a:r>
            <a:r>
              <a:rPr lang="zh-CN" altLang="en-US" sz="1200" dirty="0">
                <a:sym typeface="+mn-ea"/>
              </a:rPr>
              <a:t>，写入</a:t>
            </a:r>
            <a:r>
              <a:rPr lang="en-US" altLang="zh-CN" sz="1200" dirty="0" err="1">
                <a:sym typeface="+mn-ea"/>
              </a:rPr>
              <a:t>binlog</a:t>
            </a:r>
            <a:endParaRPr lang="en-US" altLang="zh-CN" sz="12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ym typeface="+mn-ea"/>
              </a:rPr>
              <a:t>此时主库的数据为</a:t>
            </a:r>
            <a:r>
              <a:rPr lang="en-US" altLang="zh-CN" sz="1200" dirty="0">
                <a:sym typeface="Wingdings" panose="05000000000000000000" pitchFamily="2" charset="2"/>
              </a:rPr>
              <a:t>(0,5,0),(1,5,1),(5,5,10)</a:t>
            </a:r>
            <a:endParaRPr lang="en-US" altLang="zh-CN" sz="12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ym typeface="+mn-ea"/>
              </a:rPr>
              <a:t>因此</a:t>
            </a:r>
            <a:r>
              <a:rPr lang="en-US" altLang="zh-CN" sz="1200" dirty="0" err="1">
                <a:sym typeface="+mn-ea"/>
              </a:rPr>
              <a:t>binlog</a:t>
            </a:r>
            <a:r>
              <a:rPr lang="zh-CN" altLang="en-US" sz="1200" dirty="0">
                <a:sym typeface="+mn-ea"/>
              </a:rPr>
              <a:t>写入的日志为：</a:t>
            </a:r>
            <a:endParaRPr lang="en-US" altLang="zh-CN" sz="1200" dirty="0">
              <a:sym typeface="+mn-ea"/>
            </a:endParaRPr>
          </a:p>
          <a:p>
            <a:r>
              <a:rPr lang="en-US" altLang="zh-CN" sz="1200" dirty="0"/>
              <a:t>UPDATE my_test2 SET c=10 WHERE b=5;</a:t>
            </a:r>
          </a:p>
          <a:p>
            <a:r>
              <a:rPr lang="en-US" altLang="zh-CN" sz="1200" dirty="0"/>
              <a:t>UPDATE my_test2 SET b=5 WHERE id = 0;</a:t>
            </a:r>
          </a:p>
          <a:p>
            <a:r>
              <a:rPr lang="en-US" altLang="zh-CN" sz="1200" dirty="0"/>
              <a:t>INSERT INTO my_test2(1,5,1)</a:t>
            </a:r>
            <a:endParaRPr lang="zh-CN" altLang="en-US" sz="1200" dirty="0"/>
          </a:p>
          <a:p>
            <a:pPr marL="0" indent="0">
              <a:buNone/>
            </a:pPr>
            <a:r>
              <a:rPr lang="zh-CN" altLang="en-US" sz="1200" dirty="0"/>
              <a:t>从库执行完成</a:t>
            </a:r>
            <a:r>
              <a:rPr lang="en-US" altLang="zh-CN" sz="1200" dirty="0" err="1"/>
              <a:t>binglog</a:t>
            </a:r>
            <a:r>
              <a:rPr lang="zh-CN" altLang="en-US" sz="1200" dirty="0"/>
              <a:t>后数据就变成了</a:t>
            </a:r>
            <a:r>
              <a:rPr lang="en-US" altLang="zh-CN" sz="1200" dirty="0"/>
              <a:t>(0,5,0),(1,5,1),(5,5,10)</a:t>
            </a:r>
            <a:r>
              <a:rPr lang="zh-CN" altLang="en-US" sz="1200" dirty="0"/>
              <a:t>，完美解决了数据不一致</a:t>
            </a:r>
          </a:p>
          <a:p>
            <a:endParaRPr lang="en-US" altLang="zh-CN" sz="1200" dirty="0"/>
          </a:p>
          <a:p>
            <a:endParaRPr lang="en-US" altLang="zh-CN" sz="20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420574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幻读带来的问题</a:t>
            </a:r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1438382" y="2208943"/>
            <a:ext cx="9657708" cy="3246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/>
              <a:t>         通过上面两个情况分析，如果只锁对应修改的行，会出现两个问题</a:t>
            </a:r>
            <a:endParaRPr lang="en-US" altLang="zh-CN" sz="20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000" dirty="0"/>
              <a:t>  </a:t>
            </a:r>
            <a:r>
              <a:rPr lang="zh-CN" altLang="en-US" sz="2000" dirty="0"/>
              <a:t>破坏加锁声明</a:t>
            </a:r>
            <a:r>
              <a:rPr lang="en-US" altLang="zh-CN" sz="2000" dirty="0"/>
              <a:t>	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dirty="0"/>
              <a:t> 数据的不一致性</a:t>
            </a:r>
            <a:endParaRPr lang="en-US" altLang="zh-CN" sz="2000" dirty="0"/>
          </a:p>
          <a:p>
            <a:endParaRPr lang="en-US" altLang="zh-CN" sz="20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387033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幻读的解决方法</a:t>
            </a:r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1467115" y="2075381"/>
            <a:ext cx="9584504" cy="39658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/>
              <a:t>         </a:t>
            </a:r>
            <a:r>
              <a:rPr lang="zh-CN" altLang="en-US" sz="1800" dirty="0"/>
              <a:t>通过上面案例分析，即使把所有的记录都加上锁，还是阻止不了新插入的记录。行锁只能锁住行，但是新插入记录这个动作，要更新的是记录之间的“间隙”。因此，为了解决幻读问题，</a:t>
            </a:r>
            <a:r>
              <a:rPr lang="en-US" altLang="zh-CN" sz="1800" dirty="0" err="1"/>
              <a:t>InnoDB</a:t>
            </a:r>
            <a:r>
              <a:rPr lang="en-US" altLang="zh-CN" sz="1800" dirty="0"/>
              <a:t> </a:t>
            </a:r>
            <a:r>
              <a:rPr lang="zh-CN" altLang="en-US" sz="1800" dirty="0"/>
              <a:t>只好引入新的锁，也就是间隙锁 </a:t>
            </a:r>
            <a:r>
              <a:rPr lang="en-US" altLang="zh-CN" sz="1800" dirty="0"/>
              <a:t>(Gap Lock)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/>
              <a:t>        间隙锁，锁的就是两个值之间的空隙，表中一共有</a:t>
            </a:r>
            <a:r>
              <a:rPr lang="en-US" altLang="zh-CN" sz="1800" dirty="0"/>
              <a:t>4</a:t>
            </a:r>
            <a:r>
              <a:rPr lang="zh-CN" altLang="en-US" sz="1800" dirty="0"/>
              <a:t>条数据，因此会产生五个间隙</a:t>
            </a:r>
            <a:endParaRPr lang="en-US" altLang="zh-CN" sz="18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800" dirty="0">
                <a:sym typeface="+mn-ea"/>
              </a:rPr>
              <a:t>(-∞,0),(0,5),(5,10),(10,15),(15, +∞)</a:t>
            </a:r>
            <a:r>
              <a:rPr lang="zh-CN" altLang="en-US" sz="1800" dirty="0">
                <a:sym typeface="+mn-ea"/>
              </a:rPr>
              <a:t>，在扫描确认要修改的行时，不仅仅要锁住扫描到的行，两边的间隙也要加上锁。</a:t>
            </a:r>
            <a:endParaRPr lang="en-US" altLang="zh-CN" sz="18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/>
              <a:t>        间隙锁和行锁合称 </a:t>
            </a:r>
            <a:r>
              <a:rPr lang="en-US" altLang="zh-CN" sz="1800" dirty="0"/>
              <a:t>next-key lock(</a:t>
            </a:r>
            <a:r>
              <a:rPr lang="zh-CN" altLang="en-US" sz="1800" dirty="0"/>
              <a:t>邻键锁</a:t>
            </a:r>
            <a:r>
              <a:rPr lang="en-US" altLang="zh-CN" sz="1800" dirty="0"/>
              <a:t>)</a:t>
            </a:r>
            <a:r>
              <a:rPr lang="zh-CN" altLang="en-US" sz="1800" dirty="0"/>
              <a:t>，每个 </a:t>
            </a:r>
            <a:r>
              <a:rPr lang="en-US" altLang="zh-CN" sz="1800" dirty="0"/>
              <a:t>next-key lock </a:t>
            </a:r>
            <a:r>
              <a:rPr lang="zh-CN" altLang="en-US" sz="1800" dirty="0"/>
              <a:t>是</a:t>
            </a:r>
            <a:r>
              <a:rPr lang="zh-CN" altLang="en-US" sz="1800" b="1" dirty="0"/>
              <a:t>前开后闭</a:t>
            </a:r>
            <a:r>
              <a:rPr lang="zh-CN" altLang="en-US" sz="1800" dirty="0"/>
              <a:t>区间。因此上述情况会有五个邻键锁</a:t>
            </a:r>
            <a:r>
              <a:rPr lang="en-US" altLang="zh-CN" sz="1800" dirty="0">
                <a:sym typeface="+mn-ea"/>
              </a:rPr>
              <a:t>(-∞,0],(0,5],(5,10],(10,15],(15, +∞)</a:t>
            </a:r>
            <a:endParaRPr lang="en-US" altLang="zh-CN" sz="18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8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369634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间隙锁可以被多个事务同时加</a:t>
            </a:r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615731" y="1752683"/>
            <a:ext cx="10727139" cy="4689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/>
              <a:t>         </a:t>
            </a: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390330" y="2009536"/>
            <a:ext cx="4663662" cy="3990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dirty="0"/>
              <a:t>       </a:t>
            </a:r>
            <a:r>
              <a:rPr lang="zh-CN" altLang="en-US" sz="1600" dirty="0"/>
              <a:t>间隙锁和行锁有区别，行锁只能被一个事务加上，但是间隙锁可以被多个事务加上。</a:t>
            </a:r>
            <a:endParaRPr lang="en-US" altLang="zh-CN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>
                <a:sym typeface="+mn-ea"/>
              </a:rPr>
              <a:t>        </a:t>
            </a:r>
            <a:r>
              <a:rPr lang="zh-CN" altLang="en-US" sz="1600" dirty="0">
                <a:sym typeface="+mn-ea"/>
              </a:rPr>
              <a:t>如右图：开启两个事务，事务</a:t>
            </a:r>
            <a:r>
              <a:rPr lang="en-US" altLang="zh-CN" sz="1600" dirty="0">
                <a:sym typeface="+mn-ea"/>
              </a:rPr>
              <a:t>A</a:t>
            </a:r>
            <a:r>
              <a:rPr lang="zh-CN" altLang="en-US" sz="1600" dirty="0">
                <a:sym typeface="+mn-ea"/>
              </a:rPr>
              <a:t>执行：</a:t>
            </a:r>
            <a:r>
              <a:rPr lang="en-US" altLang="zh-CN" sz="1600" dirty="0">
                <a:sym typeface="+mn-ea"/>
              </a:rPr>
              <a:t>SELECT * FROM my_test2 WHERE id=2 for UPDATE; </a:t>
            </a:r>
            <a:r>
              <a:rPr lang="zh-CN" altLang="en-US" sz="1600" dirty="0">
                <a:sym typeface="+mn-ea"/>
              </a:rPr>
              <a:t>会锁住</a:t>
            </a:r>
            <a:r>
              <a:rPr lang="en-US" altLang="zh-CN" sz="1600" dirty="0">
                <a:sym typeface="+mn-ea"/>
              </a:rPr>
              <a:t>(0,5)</a:t>
            </a:r>
            <a:r>
              <a:rPr lang="zh-CN" altLang="en-US" sz="1600" dirty="0">
                <a:sym typeface="+mn-ea"/>
              </a:rPr>
              <a:t>这个间隙。</a:t>
            </a:r>
            <a:endParaRPr lang="en-US" altLang="zh-CN" sz="16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600" dirty="0">
                <a:sym typeface="+mn-ea"/>
              </a:rPr>
              <a:t>事务</a:t>
            </a:r>
            <a:r>
              <a:rPr lang="en-US" altLang="zh-CN" sz="1600" dirty="0">
                <a:sym typeface="+mn-ea"/>
              </a:rPr>
              <a:t>B</a:t>
            </a:r>
            <a:r>
              <a:rPr lang="zh-CN" altLang="en-US" sz="1600" dirty="0">
                <a:sym typeface="+mn-ea"/>
              </a:rPr>
              <a:t>执行</a:t>
            </a:r>
            <a:r>
              <a:rPr lang="en-US" altLang="zh-CN" sz="1600" dirty="0">
                <a:sym typeface="+mn-ea"/>
              </a:rPr>
              <a:t>SELECT * FROM my_test2 WHERE id=3 for UPDATE;</a:t>
            </a:r>
            <a:r>
              <a:rPr lang="zh-CN" altLang="en-US" sz="1600" dirty="0">
                <a:sym typeface="+mn-ea"/>
              </a:rPr>
              <a:t>，同样也会锁住</a:t>
            </a:r>
            <a:r>
              <a:rPr lang="en-US" altLang="zh-CN" sz="1600" dirty="0">
                <a:sym typeface="+mn-ea"/>
              </a:rPr>
              <a:t>(0,5)</a:t>
            </a:r>
            <a:r>
              <a:rPr lang="zh-CN" altLang="en-US" sz="1600" dirty="0">
                <a:sym typeface="+mn-ea"/>
              </a:rPr>
              <a:t>这个间隙，而且可以成功。</a:t>
            </a:r>
            <a:endParaRPr lang="en-US" altLang="zh-CN" sz="16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>
                <a:sym typeface="+mn-ea"/>
              </a:rPr>
              <a:t>        </a:t>
            </a:r>
            <a:r>
              <a:rPr lang="zh-CN" altLang="en-US" sz="1600" dirty="0">
                <a:sym typeface="+mn-ea"/>
              </a:rPr>
              <a:t>间隙锁的目前是保护这个间隙能插入数据，但他们不冲突。</a:t>
            </a:r>
            <a:endParaRPr lang="en-US" altLang="zh-CN" sz="16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8C94DC6-9621-D848-A4F0-8D6DD995E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352" y="1969707"/>
            <a:ext cx="4622800" cy="15748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C4AE02E-A4A6-5043-B63B-2F010AC03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952" y="3761531"/>
            <a:ext cx="46736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4318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加锁规则</a:t>
            </a:r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615731" y="1752683"/>
            <a:ext cx="10727139" cy="4689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/>
              <a:t>         </a:t>
            </a: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415402" y="2276663"/>
            <a:ext cx="9865622" cy="2757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>
                <a:sym typeface="+mn-ea"/>
              </a:rPr>
              <a:t>原则</a:t>
            </a:r>
            <a:r>
              <a:rPr lang="en-US" altLang="zh-CN" sz="1600" dirty="0">
                <a:sym typeface="+mn-ea"/>
              </a:rPr>
              <a:t>1</a:t>
            </a:r>
            <a:r>
              <a:rPr lang="zh-CN" altLang="en-US" sz="1600" dirty="0">
                <a:sym typeface="+mn-ea"/>
              </a:rPr>
              <a:t>：加</a:t>
            </a:r>
            <a:r>
              <a:rPr lang="zh-CN" altLang="en-US" sz="1600" dirty="0"/>
              <a:t>锁的基本单位是 </a:t>
            </a:r>
            <a:r>
              <a:rPr lang="en-US" altLang="zh-CN" sz="1600" dirty="0"/>
              <a:t>next-key lock</a:t>
            </a:r>
            <a:r>
              <a:rPr lang="zh-CN" altLang="en-US" sz="1600" dirty="0"/>
              <a:t>，</a:t>
            </a:r>
            <a:r>
              <a:rPr lang="en-US" altLang="zh-CN" sz="1600" dirty="0"/>
              <a:t>next-key lock </a:t>
            </a:r>
            <a:r>
              <a:rPr lang="zh-CN" altLang="en-US" sz="1600" dirty="0"/>
              <a:t>是前开后闭区间。</a:t>
            </a:r>
            <a:endParaRPr lang="en-US" altLang="zh-CN" sz="16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>
                <a:sym typeface="+mn-ea"/>
              </a:rPr>
              <a:t>原则</a:t>
            </a:r>
            <a:r>
              <a:rPr lang="en-US" altLang="zh-CN" sz="1600" dirty="0">
                <a:sym typeface="+mn-ea"/>
              </a:rPr>
              <a:t>2</a:t>
            </a:r>
            <a:r>
              <a:rPr lang="zh-CN" altLang="en-US" sz="1600" dirty="0">
                <a:sym typeface="+mn-ea"/>
              </a:rPr>
              <a:t>：</a:t>
            </a:r>
            <a:r>
              <a:rPr lang="zh-CN" altLang="en-US" sz="1600" dirty="0"/>
              <a:t>查找过程中访问到的对象才会加锁。</a:t>
            </a:r>
            <a:endParaRPr lang="en-US" altLang="zh-CN" sz="16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/>
              <a:t>优化</a:t>
            </a:r>
            <a:r>
              <a:rPr lang="en-US" altLang="zh-CN" sz="1600" dirty="0"/>
              <a:t>1</a:t>
            </a:r>
            <a:r>
              <a:rPr lang="zh-CN" altLang="en-US" sz="1600" dirty="0"/>
              <a:t>：索引上的等值查询，给唯一索引加锁的时候，</a:t>
            </a:r>
            <a:r>
              <a:rPr lang="en-US" altLang="zh-CN" sz="1600" dirty="0"/>
              <a:t>next-key lock </a:t>
            </a:r>
            <a:r>
              <a:rPr lang="zh-CN" altLang="en-US" sz="1600" dirty="0"/>
              <a:t>退化为行锁。</a:t>
            </a:r>
            <a:endParaRPr lang="en-US" altLang="zh-CN" sz="16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/>
              <a:t>优化</a:t>
            </a:r>
            <a:r>
              <a:rPr lang="en-US" altLang="zh-CN" sz="1600" dirty="0"/>
              <a:t>2</a:t>
            </a:r>
            <a:r>
              <a:rPr lang="zh-CN" altLang="en-US" sz="1600" dirty="0"/>
              <a:t>：索引上的等值查询，向右遍历时且最后一个值不满足等值条件的时候，</a:t>
            </a:r>
            <a:r>
              <a:rPr lang="en-US" altLang="zh-CN" sz="1600" dirty="0"/>
              <a:t>next-key lock </a:t>
            </a:r>
            <a:r>
              <a:rPr lang="zh-CN" altLang="en-US" sz="1600" dirty="0"/>
              <a:t>退化为间隙锁。</a:t>
            </a:r>
            <a:endParaRPr lang="en-US" altLang="zh-CN" sz="16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/>
              <a:t>唯一索引上的范围查询会访问到不满足条件的第一个值为止</a:t>
            </a:r>
            <a:endParaRPr lang="en-US" altLang="zh-CN" sz="16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79124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/>
              <a:t>加锁规则</a:t>
            </a:r>
            <a:r>
              <a:rPr lang="en-US" altLang="zh-CN" sz="2800"/>
              <a:t>—</a:t>
            </a:r>
            <a:r>
              <a:rPr lang="zh-CN" altLang="en-US" sz="2800"/>
              <a:t>等值查询间隙锁</a:t>
            </a:r>
            <a:endParaRPr lang="zh-CN" altLang="en-US" sz="2800" dirty="0"/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615731" y="1752683"/>
            <a:ext cx="10727139" cy="4689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/>
              <a:t>         </a:t>
            </a: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112156" y="2216637"/>
            <a:ext cx="6053908" cy="28682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800">
                <a:sym typeface="+mn-ea"/>
              </a:rPr>
              <a:t>事务</a:t>
            </a:r>
            <a:r>
              <a:rPr lang="en-US" altLang="zh-CN" sz="1800">
                <a:sym typeface="+mn-ea"/>
              </a:rPr>
              <a:t>A</a:t>
            </a:r>
            <a:r>
              <a:rPr lang="zh-CN" altLang="en-US" sz="1800">
                <a:sym typeface="+mn-ea"/>
              </a:rPr>
              <a:t>执行</a:t>
            </a:r>
            <a:r>
              <a:rPr lang="en-US" altLang="zh-CN" sz="1800">
                <a:sym typeface="+mn-ea"/>
              </a:rPr>
              <a:t>UPDATE my_test2 SET b=100 WHERE id =7;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>
                <a:sym typeface="+mn-ea"/>
              </a:rPr>
              <a:t>根据原则</a:t>
            </a:r>
            <a:r>
              <a:rPr lang="en-US" altLang="zh-CN" sz="1800">
                <a:sym typeface="+mn-ea"/>
              </a:rPr>
              <a:t>1</a:t>
            </a:r>
            <a:r>
              <a:rPr lang="zh-CN" altLang="en-US" sz="1800">
                <a:sym typeface="+mn-ea"/>
              </a:rPr>
              <a:t>，加锁的区间应该为</a:t>
            </a:r>
            <a:r>
              <a:rPr lang="en-US" altLang="zh-CN" sz="1800">
                <a:sym typeface="+mn-ea"/>
              </a:rPr>
              <a:t>(5,10].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>
                <a:sym typeface="+mn-ea"/>
              </a:rPr>
              <a:t>根据优化</a:t>
            </a:r>
            <a:r>
              <a:rPr lang="en-US" altLang="zh-CN" sz="1800">
                <a:sym typeface="+mn-ea"/>
              </a:rPr>
              <a:t>2</a:t>
            </a:r>
            <a:r>
              <a:rPr lang="zh-CN" altLang="en-US" sz="1800">
                <a:sym typeface="+mn-ea"/>
              </a:rPr>
              <a:t>，</a:t>
            </a:r>
            <a:r>
              <a:rPr lang="zh-CN" altLang="en-US" sz="1800"/>
              <a:t>这是一个等值查询 ，而 </a:t>
            </a:r>
            <a:r>
              <a:rPr lang="en-US" altLang="zh-CN" sz="1800"/>
              <a:t>id=10 </a:t>
            </a:r>
            <a:r>
              <a:rPr lang="zh-CN" altLang="en-US" sz="1800"/>
              <a:t>不满足查询条件，</a:t>
            </a:r>
            <a:r>
              <a:rPr lang="en-US" altLang="zh-CN" sz="1800"/>
              <a:t>next-key lock </a:t>
            </a:r>
            <a:r>
              <a:rPr lang="zh-CN" altLang="en-US" sz="1800"/>
              <a:t>退化成间隙锁，因此最终加锁的范围是 </a:t>
            </a:r>
            <a:r>
              <a:rPr lang="en-US" altLang="zh-CN" sz="1800"/>
              <a:t>(5,10)</a:t>
            </a:r>
            <a:r>
              <a:rPr lang="zh-CN" altLang="en-US" sz="1800"/>
              <a:t>。</a:t>
            </a:r>
            <a:endParaRPr lang="en-US" altLang="zh-CN" sz="180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>
                <a:sym typeface="+mn-ea"/>
              </a:rPr>
              <a:t>因此：事务</a:t>
            </a:r>
            <a:r>
              <a:rPr lang="en-US" altLang="zh-CN" sz="1800">
                <a:sym typeface="+mn-ea"/>
              </a:rPr>
              <a:t>B</a:t>
            </a:r>
            <a:r>
              <a:rPr lang="zh-CN" altLang="en-US" sz="1800">
                <a:sym typeface="+mn-ea"/>
              </a:rPr>
              <a:t>的插入会被阻塞，事务</a:t>
            </a:r>
            <a:r>
              <a:rPr lang="en-US" altLang="zh-CN" sz="1800">
                <a:sym typeface="+mn-ea"/>
              </a:rPr>
              <a:t>C</a:t>
            </a:r>
            <a:r>
              <a:rPr lang="zh-CN" altLang="en-US" sz="1800">
                <a:sym typeface="+mn-ea"/>
              </a:rPr>
              <a:t>的更新可以成功</a:t>
            </a:r>
            <a:endParaRPr lang="en-US" altLang="zh-CN" sz="180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8DDF6D-FDB0-F748-84B9-E8A6A9936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039" y="2021431"/>
            <a:ext cx="3211973" cy="133913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5BD5D1E-ACD2-9F4F-A3A9-0643A71B8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9039" y="3535120"/>
            <a:ext cx="3251316" cy="95006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3543AAB-49D2-484E-9916-4E5CC62ED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9038" y="4608368"/>
            <a:ext cx="3211973" cy="133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585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/>
              <a:t>加锁规则</a:t>
            </a:r>
            <a:r>
              <a:rPr lang="en-US" altLang="zh-CN" sz="2800"/>
              <a:t>—</a:t>
            </a:r>
            <a:r>
              <a:rPr lang="zh-CN" altLang="en-US" sz="2800"/>
              <a:t>非唯一索引等值查询</a:t>
            </a:r>
            <a:endParaRPr lang="zh-CN" altLang="en-US" sz="2800" dirty="0"/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615731" y="1752683"/>
            <a:ext cx="10727139" cy="4689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/>
              <a:t>         </a:t>
            </a: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387010" y="1917230"/>
            <a:ext cx="5873599" cy="36515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>
                <a:sym typeface="+mn-ea"/>
              </a:rPr>
              <a:t>       </a:t>
            </a:r>
            <a:r>
              <a:rPr lang="zh-CN" altLang="en-US" sz="1600">
                <a:sym typeface="+mn-ea"/>
              </a:rPr>
              <a:t>事务</a:t>
            </a:r>
            <a:r>
              <a:rPr lang="en-US" altLang="zh-CN" sz="1600">
                <a:sym typeface="+mn-ea"/>
              </a:rPr>
              <a:t>A</a:t>
            </a:r>
            <a:r>
              <a:rPr lang="zh-CN" altLang="en-US" sz="1600">
                <a:sym typeface="+mn-ea"/>
              </a:rPr>
              <a:t>执行</a:t>
            </a:r>
            <a:r>
              <a:rPr lang="en-US" altLang="zh-CN" sz="1600">
                <a:sym typeface="+mn-ea"/>
              </a:rPr>
              <a:t>SELECT </a:t>
            </a:r>
            <a:r>
              <a:rPr lang="en-US" altLang="zh-CN" sz="1600">
                <a:solidFill>
                  <a:srgbClr val="FF0000"/>
                </a:solidFill>
                <a:sym typeface="+mn-ea"/>
              </a:rPr>
              <a:t>id</a:t>
            </a:r>
            <a:r>
              <a:rPr lang="en-US" altLang="zh-CN" sz="1600">
                <a:sym typeface="+mn-ea"/>
              </a:rPr>
              <a:t> FROM my_test2 WHERE c=5 </a:t>
            </a:r>
            <a:r>
              <a:rPr lang="en-US" altLang="zh-CN" sz="1600">
                <a:solidFill>
                  <a:srgbClr val="FF0000"/>
                </a:solidFill>
                <a:sym typeface="+mn-ea"/>
              </a:rPr>
              <a:t>lock in share mode</a:t>
            </a:r>
            <a:r>
              <a:rPr lang="en-US" altLang="zh-CN" sz="1600">
                <a:sym typeface="+mn-ea"/>
              </a:rPr>
              <a:t>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600">
                <a:sym typeface="+mn-ea"/>
              </a:rPr>
              <a:t>       根据原则</a:t>
            </a:r>
            <a:r>
              <a:rPr lang="en-US" altLang="zh-CN" sz="1600">
                <a:sym typeface="+mn-ea"/>
              </a:rPr>
              <a:t>1</a:t>
            </a:r>
            <a:r>
              <a:rPr lang="zh-CN" altLang="en-US" sz="1600">
                <a:sym typeface="+mn-ea"/>
              </a:rPr>
              <a:t>，加锁的区间应该为</a:t>
            </a:r>
            <a:r>
              <a:rPr lang="en-US" altLang="zh-CN" sz="1600">
                <a:sym typeface="+mn-ea"/>
              </a:rPr>
              <a:t>(0,5],</a:t>
            </a:r>
            <a:r>
              <a:rPr lang="zh-CN" altLang="en-US" sz="1600">
                <a:sym typeface="+mn-ea"/>
              </a:rPr>
              <a:t>由于</a:t>
            </a:r>
            <a:r>
              <a:rPr lang="en-US" altLang="zh-CN" sz="1600">
                <a:sym typeface="+mn-ea"/>
              </a:rPr>
              <a:t>c</a:t>
            </a:r>
            <a:r>
              <a:rPr lang="zh-CN" altLang="en-US" sz="1600">
                <a:sym typeface="+mn-ea"/>
              </a:rPr>
              <a:t>不是唯一索引还得往后扫描，因此</a:t>
            </a:r>
            <a:r>
              <a:rPr lang="en-US" altLang="zh-CN" sz="1600">
                <a:sym typeface="+mn-ea"/>
              </a:rPr>
              <a:t>(5,10]</a:t>
            </a:r>
            <a:r>
              <a:rPr lang="zh-CN" altLang="en-US" sz="1600">
                <a:sym typeface="+mn-ea"/>
              </a:rPr>
              <a:t>也会被加锁。根据优化</a:t>
            </a:r>
            <a:r>
              <a:rPr lang="en-US" altLang="zh-CN" sz="1600">
                <a:sym typeface="+mn-ea"/>
              </a:rPr>
              <a:t>2</a:t>
            </a:r>
            <a:r>
              <a:rPr lang="zh-CN" altLang="en-US" sz="1600">
                <a:sym typeface="+mn-ea"/>
              </a:rPr>
              <a:t>，会退化成</a:t>
            </a:r>
            <a:r>
              <a:rPr lang="en-US" altLang="zh-CN" sz="1600">
                <a:sym typeface="+mn-ea"/>
              </a:rPr>
              <a:t>(5,10)</a:t>
            </a:r>
            <a:r>
              <a:rPr lang="zh-CN" altLang="en-US" sz="1600">
                <a:sym typeface="+mn-ea"/>
              </a:rPr>
              <a:t>。因此索引</a:t>
            </a:r>
            <a:r>
              <a:rPr lang="en-US" altLang="zh-CN" sz="1600">
                <a:sym typeface="+mn-ea"/>
              </a:rPr>
              <a:t>c</a:t>
            </a:r>
            <a:r>
              <a:rPr lang="zh-CN" altLang="en-US" sz="1600">
                <a:sym typeface="+mn-ea"/>
              </a:rPr>
              <a:t>上的锁区间为</a:t>
            </a:r>
            <a:r>
              <a:rPr lang="en-US" altLang="zh-CN" sz="1600">
                <a:sym typeface="+mn-ea"/>
              </a:rPr>
              <a:t>(0,10)</a:t>
            </a:r>
            <a:r>
              <a:rPr lang="zh-CN" altLang="en-US" sz="1600">
                <a:sym typeface="+mn-ea"/>
              </a:rPr>
              <a:t>。</a:t>
            </a:r>
            <a:endParaRPr lang="en-US" altLang="zh-CN" sz="160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>
                <a:sym typeface="+mn-ea"/>
              </a:rPr>
              <a:t>       </a:t>
            </a:r>
            <a:r>
              <a:rPr lang="zh-CN" altLang="en-US" sz="1600">
                <a:sym typeface="+mn-ea"/>
              </a:rPr>
              <a:t>由于这个查询走的是索引覆盖，并不需要去主键索引查数据，因此</a:t>
            </a:r>
            <a:r>
              <a:rPr lang="en-US" altLang="zh-CN" sz="1600">
                <a:sym typeface="+mn-ea"/>
              </a:rPr>
              <a:t>id=5</a:t>
            </a:r>
            <a:r>
              <a:rPr lang="zh-CN" altLang="en-US" sz="1600">
                <a:sym typeface="+mn-ea"/>
              </a:rPr>
              <a:t>的行并不会被锁住 。</a:t>
            </a:r>
            <a:endParaRPr lang="en-US" altLang="zh-CN" sz="160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>
                <a:sym typeface="+mn-ea"/>
              </a:rPr>
              <a:t>       </a:t>
            </a:r>
            <a:r>
              <a:rPr lang="zh-CN" altLang="en-US" sz="1600">
                <a:sym typeface="+mn-ea"/>
              </a:rPr>
              <a:t>所以更新会成功，插入不会成功</a:t>
            </a:r>
            <a:endParaRPr lang="en-US" altLang="zh-CN" sz="1600" dirty="0">
              <a:sym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A6C0AB3-3A7C-C14C-87F5-A86661A7F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4568" y="3895178"/>
            <a:ext cx="3660974" cy="218179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6A2AC49-6D72-294B-8ABD-556F2DC0E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4568" y="1917230"/>
            <a:ext cx="3660974" cy="18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624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552" y="474528"/>
            <a:ext cx="10515600" cy="1085215"/>
          </a:xfrm>
        </p:spPr>
        <p:txBody>
          <a:bodyPr/>
          <a:lstStyle/>
          <a:p>
            <a:r>
              <a:rPr lang="zh-CN" altLang="en-US" sz="2800" dirty="0"/>
              <a:t>加锁规则</a:t>
            </a:r>
            <a:r>
              <a:rPr lang="en-US" altLang="zh-CN" sz="2800" dirty="0"/>
              <a:t>—</a:t>
            </a:r>
            <a:r>
              <a:rPr lang="zh-CN" altLang="en-US" sz="2800" dirty="0"/>
              <a:t>非唯一索引等值查询</a:t>
            </a:r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615731" y="1752683"/>
            <a:ext cx="10727139" cy="4689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/>
              <a:t>         </a:t>
            </a: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747713" y="1976237"/>
            <a:ext cx="6492478" cy="3384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ym typeface="+mn-ea"/>
              </a:rPr>
              <a:t>       </a:t>
            </a:r>
            <a:r>
              <a:rPr lang="zh-CN" altLang="en-US" sz="1600" dirty="0">
                <a:sym typeface="+mn-ea"/>
              </a:rPr>
              <a:t>事务</a:t>
            </a:r>
            <a:r>
              <a:rPr lang="en-US" altLang="zh-CN" sz="1600" dirty="0">
                <a:sym typeface="+mn-ea"/>
              </a:rPr>
              <a:t>A</a:t>
            </a:r>
            <a:r>
              <a:rPr lang="zh-CN" altLang="en-US" sz="1600" dirty="0">
                <a:sym typeface="+mn-ea"/>
              </a:rPr>
              <a:t>执行</a:t>
            </a:r>
            <a:r>
              <a:rPr lang="en-US" altLang="zh-CN" sz="1600" dirty="0">
                <a:sym typeface="+mn-ea"/>
              </a:rPr>
              <a:t>SELECT </a:t>
            </a:r>
            <a:r>
              <a:rPr lang="zh-CN" altLang="en-US" sz="1600" dirty="0">
                <a:solidFill>
                  <a:srgbClr val="FF0000"/>
                </a:solidFill>
                <a:sym typeface="+mn-ea"/>
              </a:rPr>
              <a:t>*</a:t>
            </a:r>
            <a:r>
              <a:rPr lang="en-US" altLang="zh-CN" sz="1600" dirty="0">
                <a:sym typeface="+mn-ea"/>
              </a:rPr>
              <a:t> FROM my_test2 WHERE c=5 lock in share mode;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600" dirty="0">
                <a:sym typeface="+mn-ea"/>
              </a:rPr>
              <a:t>       由于 查询全部的数据就需要，去主键索引上查找</a:t>
            </a:r>
            <a:r>
              <a:rPr lang="en-US" altLang="zh-CN" sz="1600" dirty="0">
                <a:sym typeface="+mn-ea"/>
              </a:rPr>
              <a:t>id=5</a:t>
            </a:r>
            <a:r>
              <a:rPr lang="zh-CN" altLang="en-US" sz="1600" dirty="0">
                <a:sym typeface="+mn-ea"/>
              </a:rPr>
              <a:t>的数据，根据原则</a:t>
            </a:r>
            <a:r>
              <a:rPr lang="en-US" altLang="zh-CN" sz="1600" dirty="0">
                <a:sym typeface="+mn-ea"/>
              </a:rPr>
              <a:t>2</a:t>
            </a:r>
            <a:r>
              <a:rPr lang="zh-CN" altLang="en-US" sz="1600" dirty="0">
                <a:sym typeface="+mn-ea"/>
              </a:rPr>
              <a:t>，</a:t>
            </a:r>
            <a:r>
              <a:rPr lang="en-US" altLang="zh-CN" sz="1600" dirty="0">
                <a:sym typeface="+mn-ea"/>
              </a:rPr>
              <a:t>id=5</a:t>
            </a:r>
            <a:r>
              <a:rPr lang="zh-CN" altLang="en-US" sz="1600" dirty="0">
                <a:sym typeface="+mn-ea"/>
              </a:rPr>
              <a:t>的这行数据也要被锁住，因此更新会被阻塞。</a:t>
            </a:r>
            <a:endParaRPr lang="en-US" altLang="zh-CN" sz="16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600" dirty="0">
                <a:sym typeface="+mn-ea"/>
              </a:rPr>
              <a:t>注意，如果执行的语句为</a:t>
            </a:r>
            <a:r>
              <a:rPr lang="en-US" altLang="zh-CN" sz="1600" dirty="0">
                <a:sym typeface="+mn-ea"/>
              </a:rPr>
              <a:t>SELECT id FROM my_test2 WHERE c=5 </a:t>
            </a:r>
            <a:r>
              <a:rPr lang="en-US" altLang="zh-CN" sz="1600" dirty="0">
                <a:solidFill>
                  <a:srgbClr val="FF0000"/>
                </a:solidFill>
                <a:sym typeface="+mn-ea"/>
              </a:rPr>
              <a:t>for UPDATE</a:t>
            </a:r>
            <a:r>
              <a:rPr lang="en-US" altLang="zh-CN" sz="1600" dirty="0">
                <a:sym typeface="+mn-ea"/>
              </a:rPr>
              <a:t>;</a:t>
            </a:r>
            <a:r>
              <a:rPr lang="zh-CN" altLang="en-US" sz="1600" dirty="0">
                <a:sym typeface="+mn-ea"/>
              </a:rPr>
              <a:t>虽然这个语句也会走索引覆盖，但是用</a:t>
            </a:r>
            <a:r>
              <a:rPr lang="en-US" altLang="zh-CN" sz="1600" dirty="0">
                <a:sym typeface="+mn-ea"/>
              </a:rPr>
              <a:t>for update </a:t>
            </a:r>
            <a:r>
              <a:rPr lang="en-US" altLang="zh-CN" sz="1600" dirty="0" err="1">
                <a:sym typeface="+mn-ea"/>
              </a:rPr>
              <a:t>mysql</a:t>
            </a:r>
            <a:r>
              <a:rPr lang="zh-CN" altLang="en-US" sz="1600" dirty="0">
                <a:sym typeface="+mn-ea"/>
              </a:rPr>
              <a:t>会认为你加下来要更新这行，因此顺便会给</a:t>
            </a:r>
            <a:r>
              <a:rPr lang="en-US" altLang="zh-CN" sz="1600" dirty="0">
                <a:sym typeface="+mn-ea"/>
              </a:rPr>
              <a:t>id=5</a:t>
            </a:r>
            <a:r>
              <a:rPr lang="zh-CN" altLang="en-US" sz="1600" dirty="0">
                <a:sym typeface="+mn-ea"/>
              </a:rPr>
              <a:t>的这行加锁。</a:t>
            </a:r>
            <a:endParaRPr lang="en-US" altLang="zh-CN" sz="1600" dirty="0">
              <a:sym typeface="+mn-ea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1D6B8B2-46FC-704D-B7ED-CFB39619E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5987" y="4304443"/>
            <a:ext cx="3948706" cy="10561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1EB93CC-3116-4C4F-9FD3-2FE94111D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988" y="2188395"/>
            <a:ext cx="3948706" cy="192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7004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加锁规则</a:t>
            </a:r>
            <a:r>
              <a:rPr lang="en-US" altLang="zh-CN"/>
              <a:t>—</a:t>
            </a:r>
            <a:r>
              <a:rPr lang="zh-CN" altLang="en-US"/>
              <a:t>非唯一索“引存”在等值</a:t>
            </a:r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451579" y="2015734"/>
            <a:ext cx="4162555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10000"/>
              </a:lnSpc>
              <a:buClr>
                <a:schemeClr val="accent1"/>
              </a:buClr>
              <a:buSzPct val="100000"/>
            </a:pPr>
            <a:r>
              <a:rPr lang="en-US" altLang="zh-CN" sz="1300">
                <a:sym typeface="+mn-ea"/>
              </a:rPr>
              <a:t> </a:t>
            </a:r>
            <a:r>
              <a:rPr lang="zh-CN" altLang="en-US" sz="1300">
                <a:sym typeface="+mn-ea"/>
              </a:rPr>
              <a:t>新插入两条数数据</a:t>
            </a:r>
            <a:r>
              <a:rPr lang="en-US" altLang="zh-CN" sz="1300">
                <a:sym typeface="+mn-ea"/>
              </a:rPr>
              <a:t>(20,20,5)</a:t>
            </a:r>
            <a:r>
              <a:rPr lang="zh-CN" altLang="en-US" sz="1300">
                <a:sym typeface="+mn-ea"/>
              </a:rPr>
              <a:t>和</a:t>
            </a:r>
            <a:r>
              <a:rPr lang="en-US" altLang="zh-CN" sz="1300">
                <a:sym typeface="+mn-ea"/>
              </a:rPr>
              <a:t>(30,30,5)</a:t>
            </a:r>
          </a:p>
          <a:p>
            <a:pPr marL="0">
              <a:lnSpc>
                <a:spcPct val="110000"/>
              </a:lnSpc>
              <a:buClr>
                <a:schemeClr val="accent1"/>
              </a:buClr>
              <a:buSzPct val="100000"/>
            </a:pPr>
            <a:r>
              <a:rPr lang="zh-CN" altLang="en-US" sz="1300">
                <a:sym typeface="+mn-ea"/>
              </a:rPr>
              <a:t>执行</a:t>
            </a:r>
            <a:r>
              <a:rPr lang="en-US" altLang="zh-CN" sz="1300">
                <a:sym typeface="+mn-ea"/>
              </a:rPr>
              <a:t>sql: DELETE FROM my_test2 WHERE c=5 LIMIT 2;</a:t>
            </a:r>
          </a:p>
          <a:p>
            <a:pPr marL="0">
              <a:lnSpc>
                <a:spcPct val="110000"/>
              </a:lnSpc>
              <a:buClr>
                <a:schemeClr val="accent1"/>
              </a:buClr>
              <a:buSzPct val="100000"/>
            </a:pPr>
            <a:r>
              <a:rPr lang="zh-CN" altLang="en-US" sz="1300">
                <a:sym typeface="+mn-ea"/>
              </a:rPr>
              <a:t>根据加锁原则</a:t>
            </a:r>
            <a:r>
              <a:rPr lang="en-US" altLang="zh-CN" sz="1300">
                <a:sym typeface="+mn-ea"/>
              </a:rPr>
              <a:t>,</a:t>
            </a:r>
            <a:r>
              <a:rPr lang="zh-CN" altLang="en-US" sz="1300">
                <a:sym typeface="+mn-ea"/>
              </a:rPr>
              <a:t>只会扫描</a:t>
            </a:r>
            <a:r>
              <a:rPr lang="en-US" altLang="zh-CN" sz="1300">
                <a:sym typeface="+mn-ea"/>
              </a:rPr>
              <a:t>c=5</a:t>
            </a:r>
            <a:r>
              <a:rPr lang="zh-CN" altLang="en-US" sz="1300">
                <a:sym typeface="+mn-ea"/>
              </a:rPr>
              <a:t>的数据，因此加锁区间为</a:t>
            </a:r>
            <a:endParaRPr lang="en-US" altLang="zh-CN" sz="1300">
              <a:sym typeface="+mn-ea"/>
            </a:endParaRPr>
          </a:p>
          <a:p>
            <a:pPr marL="0">
              <a:lnSpc>
                <a:spcPct val="110000"/>
              </a:lnSpc>
              <a:buClr>
                <a:schemeClr val="accent1"/>
              </a:buClr>
              <a:buSzPct val="100000"/>
            </a:pPr>
            <a:r>
              <a:rPr lang="en-US" altLang="zh-CN" sz="1300">
                <a:sym typeface="+mn-ea"/>
              </a:rPr>
              <a:t>(c=0,id=0) </a:t>
            </a:r>
            <a:r>
              <a:rPr lang="zh-CN" altLang="en-US" sz="1300">
                <a:sym typeface="+mn-ea"/>
              </a:rPr>
              <a:t>到 </a:t>
            </a:r>
            <a:r>
              <a:rPr lang="en-US" altLang="zh-CN" sz="1300">
                <a:sym typeface="+mn-ea"/>
              </a:rPr>
              <a:t>(c=5,id=20)</a:t>
            </a:r>
          </a:p>
          <a:p>
            <a:pPr marL="0">
              <a:lnSpc>
                <a:spcPct val="110000"/>
              </a:lnSpc>
              <a:buClr>
                <a:schemeClr val="accent1"/>
              </a:buClr>
              <a:buSzPct val="100000"/>
            </a:pPr>
            <a:r>
              <a:rPr lang="en-US" altLang="zh-CN" sz="1300">
                <a:sym typeface="+mn-ea"/>
              </a:rPr>
              <a:t>INSERT INTO my_test2 VALUES(-1,0,0); //</a:t>
            </a:r>
            <a:r>
              <a:rPr lang="zh-CN" altLang="en-US" sz="1300">
                <a:sym typeface="+mn-ea"/>
              </a:rPr>
              <a:t>不阻塞</a:t>
            </a:r>
          </a:p>
          <a:p>
            <a:pPr marL="0">
              <a:lnSpc>
                <a:spcPct val="110000"/>
              </a:lnSpc>
              <a:buClr>
                <a:schemeClr val="accent1"/>
              </a:buClr>
              <a:buSzPct val="100000"/>
            </a:pPr>
            <a:r>
              <a:rPr lang="en-US" altLang="zh-CN" sz="1300">
                <a:sym typeface="+mn-ea"/>
              </a:rPr>
              <a:t>INSERT INTO my_test2 VALUES(1,0,0); //</a:t>
            </a:r>
            <a:r>
              <a:rPr lang="zh-CN" altLang="en-US" sz="1300">
                <a:sym typeface="+mn-ea"/>
              </a:rPr>
              <a:t>阻塞</a:t>
            </a:r>
          </a:p>
          <a:p>
            <a:pPr marL="0">
              <a:lnSpc>
                <a:spcPct val="110000"/>
              </a:lnSpc>
              <a:buClr>
                <a:schemeClr val="accent1"/>
              </a:buClr>
              <a:buSzPct val="100000"/>
            </a:pPr>
            <a:r>
              <a:rPr lang="en-US" altLang="zh-CN" sz="1300">
                <a:sym typeface="+mn-ea"/>
              </a:rPr>
              <a:t>INSERT INTO my_test2 VALUES(19,0,5); //</a:t>
            </a:r>
            <a:r>
              <a:rPr lang="zh-CN" altLang="en-US" sz="1300">
                <a:sym typeface="+mn-ea"/>
              </a:rPr>
              <a:t>阻塞</a:t>
            </a:r>
          </a:p>
          <a:p>
            <a:pPr marL="0">
              <a:lnSpc>
                <a:spcPct val="110000"/>
              </a:lnSpc>
              <a:buClr>
                <a:schemeClr val="accent1"/>
              </a:buClr>
              <a:buSzPct val="100000"/>
            </a:pPr>
            <a:r>
              <a:rPr lang="en-US" altLang="zh-CN" sz="1300">
                <a:sym typeface="+mn-ea"/>
              </a:rPr>
              <a:t>INSERT INTO my_test2 VALUES(21,0,5); //</a:t>
            </a:r>
            <a:r>
              <a:rPr lang="zh-CN" altLang="en-US" sz="1300">
                <a:sym typeface="+mn-ea"/>
              </a:rPr>
              <a:t>不阻塞</a:t>
            </a:r>
            <a:endParaRPr lang="en-US" altLang="zh-CN" sz="1300">
              <a:sym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AD33322-7C91-D541-B344-EE25520D8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785" y="2015734"/>
            <a:ext cx="3107694" cy="3450613"/>
          </a:xfrm>
          <a:prstGeom prst="rect">
            <a:avLst/>
          </a:prstGeom>
        </p:spPr>
      </p:pic>
      <p:sp>
        <p:nvSpPr>
          <p:cNvPr id="9" name="内容占位符 2"/>
          <p:cNvSpPr txBox="1">
            <a:spLocks/>
          </p:cNvSpPr>
          <p:nvPr/>
        </p:nvSpPr>
        <p:spPr>
          <a:xfrm>
            <a:off x="615731" y="1752683"/>
            <a:ext cx="10727139" cy="4689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/>
              <a:t>         </a:t>
            </a: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34100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6313F-065F-2043-8EEB-1FB89525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zh-CN" altLang="en-US"/>
              <a:t>线上事故背景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C25C14-E4BF-DB41-9054-0F5E9C9C88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51579" y="2015734"/>
            <a:ext cx="4162555" cy="3450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zh-CN" altLang="en-US" sz="1400" dirty="0">
                <a:sym typeface="+mn-ea"/>
              </a:rPr>
              <a:t>双十二凌晨的时候，出现了一次数据库连接被打满的情况，初步定位是数据量太大了锁表导致的</a:t>
            </a:r>
            <a:endParaRPr lang="en-US" altLang="zh-CN" sz="1400" dirty="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ym typeface="+mn-ea"/>
              </a:rPr>
              <a:t>为了防止数据库连接被打满，需要尽快的删除状态为</a:t>
            </a:r>
            <a:r>
              <a:rPr lang="en-US" altLang="zh-CN" sz="1400" dirty="0">
                <a:sym typeface="+mn-ea"/>
              </a:rPr>
              <a:t>2</a:t>
            </a:r>
            <a:r>
              <a:rPr lang="zh-CN" altLang="en-US" sz="1400" dirty="0">
                <a:sym typeface="+mn-ea"/>
              </a:rPr>
              <a:t>的数据，在预发环境跑任务删除数据，具体</a:t>
            </a:r>
            <a:r>
              <a:rPr lang="en-US" altLang="zh-CN" sz="1400" dirty="0" err="1">
                <a:sym typeface="+mn-ea"/>
              </a:rPr>
              <a:t>sql</a:t>
            </a:r>
            <a:r>
              <a:rPr lang="zh-CN" altLang="en-US" sz="1400" dirty="0">
                <a:sym typeface="+mn-ea"/>
              </a:rPr>
              <a:t>为：</a:t>
            </a:r>
            <a:r>
              <a:rPr lang="en-US" altLang="zh-CN" sz="1400" dirty="0">
                <a:sym typeface="+mn-ea"/>
              </a:rPr>
              <a:t> delete from </a:t>
            </a:r>
            <a:r>
              <a:rPr lang="en-US" altLang="zh-CN" sz="1400" dirty="0" err="1">
                <a:sym typeface="+mn-ea"/>
              </a:rPr>
              <a:t>mq_messages</a:t>
            </a:r>
            <a:r>
              <a:rPr lang="en-US" altLang="zh-CN" sz="1400" dirty="0">
                <a:sym typeface="+mn-ea"/>
              </a:rPr>
              <a:t> where status=2 limit 2000</a:t>
            </a:r>
            <a:r>
              <a:rPr lang="zh-CN" altLang="en-US" sz="1400" dirty="0">
                <a:sym typeface="+mn-ea"/>
              </a:rPr>
              <a:t> 三分钟执行一次任务，一个任务执行</a:t>
            </a:r>
            <a:r>
              <a:rPr lang="en-US" altLang="zh-CN" sz="1400" dirty="0">
                <a:sym typeface="+mn-ea"/>
              </a:rPr>
              <a:t>200</a:t>
            </a:r>
            <a:r>
              <a:rPr lang="zh-CN" altLang="en-US" sz="1400" dirty="0">
                <a:sym typeface="+mn-ea"/>
              </a:rPr>
              <a:t>次删除</a:t>
            </a:r>
            <a:endParaRPr lang="en-US" altLang="zh-CN" sz="1400" dirty="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ym typeface="+mn-ea"/>
              </a:rPr>
              <a:t>然后数据库连接马上打满，库挂了</a:t>
            </a:r>
            <a:endParaRPr kumimoji="1" lang="en-US" altLang="zh-CN" sz="1400" dirty="0"/>
          </a:p>
        </p:txBody>
      </p:sp>
      <p:pic>
        <p:nvPicPr>
          <p:cNvPr id="5" name="内容占位符 4" descr="文本&#10;&#10;描述已自动生成">
            <a:extLst>
              <a:ext uri="{FF2B5EF4-FFF2-40B4-BE49-F238E27FC236}">
                <a16:creationId xmlns:a16="http://schemas.microsoft.com/office/drawing/2014/main" id="{584E5B6A-C23A-A742-AB60-F96D792E61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3500" y="2402255"/>
            <a:ext cx="4645025" cy="267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310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44744-A60A-5C45-A107-4D574833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证明没有锁表</a:t>
            </a:r>
            <a:r>
              <a:rPr kumimoji="1" lang="en-US" altLang="zh-CN" dirty="0"/>
              <a:t>—</a:t>
            </a:r>
            <a:r>
              <a:rPr kumimoji="1" lang="zh-CN" altLang="en-US" dirty="0"/>
              <a:t>初始化表结构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856283-798A-0C46-B939-1D2291E02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5304533" cy="3448595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CREATE TABLE `</a:t>
            </a:r>
            <a:r>
              <a:rPr lang="en-US" altLang="zh-CN" dirty="0" err="1">
                <a:sym typeface="+mn-ea"/>
              </a:rPr>
              <a:t>my_test</a:t>
            </a:r>
            <a:r>
              <a:rPr lang="en-US" altLang="zh-CN" dirty="0">
                <a:sym typeface="+mn-ea"/>
              </a:rPr>
              <a:t>` (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`id` int(11) NOT NULL AUTO_INCREMENT,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`a` int(11) NOT NULL,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`b` int(11) NOT NULL,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`state` int(11) NOT NULL DEFAULT '1',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PRIMARY KEY (`id`),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KEY `a` (`a`),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KEY `state` (`state`) USING BTREE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) ENGINE=</a:t>
            </a:r>
            <a:r>
              <a:rPr lang="en-US" altLang="zh-CN" dirty="0" err="1">
                <a:sym typeface="+mn-ea"/>
              </a:rPr>
              <a:t>InnoDB</a:t>
            </a:r>
            <a:r>
              <a:rPr lang="en-US" altLang="zh-CN" dirty="0">
                <a:sym typeface="+mn-ea"/>
              </a:rPr>
              <a:t> AUTO_INCREMENT=1 DEFAULT CHARSET=utf8mb4;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6061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44744-A60A-5C45-A107-4D574833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证明没有锁表</a:t>
            </a:r>
            <a:r>
              <a:rPr kumimoji="1" lang="en-US" altLang="zh-CN" dirty="0"/>
              <a:t>—</a:t>
            </a:r>
            <a:r>
              <a:rPr lang="zh-CN" altLang="en-US" dirty="0"/>
              <a:t>存储过程插入数据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856283-798A-0C46-B939-1D2291E02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9605634" cy="3695958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DELIMITER $$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CREATE PROCEDURE </a:t>
            </a:r>
            <a:r>
              <a:rPr lang="en-US" altLang="zh-CN" dirty="0" err="1">
                <a:sym typeface="+mn-ea"/>
              </a:rPr>
              <a:t>pro_copy_date</a:t>
            </a:r>
            <a:r>
              <a:rPr lang="en-US" altLang="zh-CN" dirty="0">
                <a:sym typeface="+mn-ea"/>
              </a:rPr>
              <a:t>()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BEGIN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	SET @</a:t>
            </a:r>
            <a:r>
              <a:rPr lang="en-US" altLang="zh-CN" dirty="0" err="1">
                <a:sym typeface="+mn-ea"/>
              </a:rPr>
              <a:t>i</a:t>
            </a:r>
            <a:r>
              <a:rPr lang="en-US" altLang="zh-CN" dirty="0">
                <a:sym typeface="+mn-ea"/>
              </a:rPr>
              <a:t>=1;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	WHILE @</a:t>
            </a:r>
            <a:r>
              <a:rPr lang="en-US" altLang="zh-CN" dirty="0" err="1">
                <a:sym typeface="+mn-ea"/>
              </a:rPr>
              <a:t>i</a:t>
            </a:r>
            <a:r>
              <a:rPr lang="en-US" altLang="zh-CN" dirty="0">
                <a:sym typeface="+mn-ea"/>
              </a:rPr>
              <a:t>&lt;=100000 DO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	INSERT INTO </a:t>
            </a:r>
            <a:r>
              <a:rPr lang="en-US" altLang="zh-CN" dirty="0" err="1">
                <a:sym typeface="+mn-ea"/>
              </a:rPr>
              <a:t>my_test</a:t>
            </a:r>
            <a:r>
              <a:rPr lang="en-US" altLang="zh-CN" dirty="0">
                <a:sym typeface="+mn-ea"/>
              </a:rPr>
              <a:t> VALUES(@i,@i,@i,1);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	SET @</a:t>
            </a:r>
            <a:r>
              <a:rPr lang="en-US" altLang="zh-CN" dirty="0" err="1">
                <a:sym typeface="+mn-ea"/>
              </a:rPr>
              <a:t>i</a:t>
            </a:r>
            <a:r>
              <a:rPr lang="en-US" altLang="zh-CN" dirty="0">
                <a:sym typeface="+mn-ea"/>
              </a:rPr>
              <a:t>=@i+1;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	END WHILE;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  END $$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call </a:t>
            </a:r>
            <a:r>
              <a:rPr lang="en-US" altLang="zh-CN" dirty="0" err="1">
                <a:sym typeface="+mn-ea"/>
              </a:rPr>
              <a:t>pro_copy_date</a:t>
            </a:r>
            <a:r>
              <a:rPr lang="en-US" altLang="zh-CN" dirty="0">
                <a:sym typeface="+mn-ea"/>
              </a:rPr>
              <a:t>();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ym typeface="+mn-ea"/>
              </a:rPr>
              <a:t>UPDATE </a:t>
            </a:r>
            <a:r>
              <a:rPr lang="en-US" altLang="zh-CN" dirty="0" err="1">
                <a:sym typeface="+mn-ea"/>
              </a:rPr>
              <a:t>my_test</a:t>
            </a:r>
            <a:r>
              <a:rPr lang="en-US" altLang="zh-CN" dirty="0">
                <a:sym typeface="+mn-ea"/>
              </a:rPr>
              <a:t> SET state =2 WHERE id &lt;= 99990;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5445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6313F-065F-2043-8EEB-1FB89525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证明没有锁表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C25C14-E4BF-DB41-9054-0F5E9C9C88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51579" y="2015734"/>
            <a:ext cx="4287914" cy="3450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>
                <a:sym typeface="+mn-ea"/>
              </a:rPr>
              <a:t>事务隔离级别可重复读</a:t>
            </a:r>
            <a:endParaRPr lang="en-US" altLang="zh-CN" sz="140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ym typeface="+mn-ea"/>
              </a:rPr>
              <a:t>表中一共有</a:t>
            </a:r>
            <a:r>
              <a:rPr lang="en-US" altLang="zh-CN" sz="1400">
                <a:sym typeface="+mn-ea"/>
              </a:rPr>
              <a:t>10</a:t>
            </a:r>
            <a:r>
              <a:rPr lang="zh-CN" altLang="en-US" sz="1400">
                <a:sym typeface="+mn-ea"/>
              </a:rPr>
              <a:t>万条数据，只有后</a:t>
            </a:r>
            <a:r>
              <a:rPr lang="en-US" altLang="zh-CN" sz="1400">
                <a:sym typeface="+mn-ea"/>
              </a:rPr>
              <a:t>10</a:t>
            </a:r>
            <a:r>
              <a:rPr lang="zh-CN" altLang="en-US" sz="1400">
                <a:sym typeface="+mn-ea"/>
              </a:rPr>
              <a:t>条的</a:t>
            </a:r>
            <a:r>
              <a:rPr lang="en-US" altLang="zh-CN" sz="1400">
                <a:sym typeface="+mn-ea"/>
              </a:rPr>
              <a:t>state=1(id&gt;99990)</a:t>
            </a:r>
          </a:p>
          <a:p>
            <a:pPr>
              <a:lnSpc>
                <a:spcPct val="150000"/>
              </a:lnSpc>
            </a:pPr>
            <a:r>
              <a:rPr lang="zh-CN" altLang="en-US" sz="1400">
                <a:sym typeface="+mn-ea"/>
              </a:rPr>
              <a:t>开启一个事务先执，并且不提交，执行 </a:t>
            </a:r>
            <a:r>
              <a:rPr lang="en-US" altLang="zh-CN" sz="1400">
                <a:sym typeface="+mn-ea"/>
              </a:rPr>
              <a:t>DELETE FROM my_test WHERE state =2 LIMIT 2000;</a:t>
            </a:r>
          </a:p>
          <a:p>
            <a:pPr indent="0">
              <a:lnSpc>
                <a:spcPct val="110000"/>
              </a:lnSpc>
              <a:buNone/>
            </a:pPr>
            <a:endParaRPr kumimoji="1" lang="en-US" altLang="zh-CN" sz="1400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CE42D7A7-8852-EC45-8869-F156BC3CD0C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26598" y="2015734"/>
            <a:ext cx="4645025" cy="154834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12E1FB1-EF87-2646-85AD-0D15B04D7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6597" y="3865006"/>
            <a:ext cx="4645025" cy="1601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97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6313F-065F-2043-8EEB-1FB89525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证明没有锁表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C25C14-E4BF-DB41-9054-0F5E9C9C88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51579" y="2015734"/>
            <a:ext cx="4287914" cy="3450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>
                <a:sym typeface="+mn-ea"/>
              </a:rPr>
              <a:t>开启另一个事务</a:t>
            </a:r>
            <a:endParaRPr lang="en-US" altLang="zh-CN" sz="140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ym typeface="+mn-ea"/>
              </a:rPr>
              <a:t>更新</a:t>
            </a:r>
            <a:r>
              <a:rPr lang="en-US" altLang="zh-CN" sz="1400">
                <a:sym typeface="+mn-ea"/>
              </a:rPr>
              <a:t>id=2001</a:t>
            </a:r>
            <a:r>
              <a:rPr lang="zh-CN" altLang="en-US" sz="1400">
                <a:sym typeface="+mn-ea"/>
              </a:rPr>
              <a:t>的数据，可以更新成功</a:t>
            </a:r>
            <a:endParaRPr lang="en-US" altLang="zh-CN" sz="140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ym typeface="+mn-ea"/>
              </a:rPr>
              <a:t>更新</a:t>
            </a:r>
            <a:r>
              <a:rPr lang="en-US" altLang="zh-CN" sz="1400">
                <a:sym typeface="+mn-ea"/>
              </a:rPr>
              <a:t>id=2000</a:t>
            </a:r>
            <a:r>
              <a:rPr lang="zh-CN" altLang="en-US" sz="1400">
                <a:sym typeface="+mn-ea"/>
              </a:rPr>
              <a:t>的数据，被阻塞</a:t>
            </a:r>
            <a:endParaRPr lang="en-US" altLang="zh-CN" sz="140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ym typeface="+mn-ea"/>
              </a:rPr>
              <a:t>说明没有表锁</a:t>
            </a:r>
            <a:endParaRPr kumimoji="1" lang="en-US" altLang="zh-CN" sz="1400" dirty="0"/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A3AD615D-ECBF-CA4B-BD8E-90667E37008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F714DBB-2181-A84E-87C1-A2579298E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5658" y="2025145"/>
            <a:ext cx="5257573" cy="2807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270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6313F-065F-2043-8EEB-1FB89525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dirty="0"/>
              <a:t>证明没有锁表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C25C14-E4BF-DB41-9054-0F5E9C9C88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51579" y="2015734"/>
            <a:ext cx="4287914" cy="3450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ym typeface="+mn-ea"/>
              </a:rPr>
              <a:t>开启另一个事务</a:t>
            </a:r>
            <a:endParaRPr lang="en-US" altLang="zh-CN" sz="1400" dirty="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ym typeface="+mn-ea"/>
              </a:rPr>
              <a:t>插入状态为</a:t>
            </a:r>
            <a:r>
              <a:rPr lang="en-US" altLang="zh-CN" sz="1400" dirty="0">
                <a:sym typeface="+mn-ea"/>
              </a:rPr>
              <a:t>2</a:t>
            </a:r>
            <a:r>
              <a:rPr lang="zh-CN" altLang="en-US" sz="1400" dirty="0">
                <a:sym typeface="+mn-ea"/>
              </a:rPr>
              <a:t>的数据，可以插入成功</a:t>
            </a:r>
            <a:endParaRPr lang="en-US" altLang="zh-CN" sz="1400" dirty="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ym typeface="+mn-ea"/>
              </a:rPr>
              <a:t>插入状态为</a:t>
            </a:r>
            <a:r>
              <a:rPr lang="en-US" altLang="zh-CN" sz="1400" dirty="0">
                <a:sym typeface="+mn-ea"/>
              </a:rPr>
              <a:t>0</a:t>
            </a:r>
            <a:r>
              <a:rPr lang="zh-CN" altLang="en-US" sz="1400" dirty="0">
                <a:sym typeface="+mn-ea"/>
              </a:rPr>
              <a:t>的数据，可以插入成功</a:t>
            </a:r>
            <a:endParaRPr lang="en-US" altLang="zh-CN" sz="1400" dirty="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ym typeface="+mn-ea"/>
              </a:rPr>
              <a:t>插入状态为</a:t>
            </a:r>
            <a:r>
              <a:rPr lang="en-US" altLang="zh-CN" sz="1400" dirty="0">
                <a:sym typeface="+mn-ea"/>
              </a:rPr>
              <a:t>1</a:t>
            </a:r>
            <a:r>
              <a:rPr lang="zh-CN" altLang="en-US" sz="1400" dirty="0">
                <a:sym typeface="+mn-ea"/>
              </a:rPr>
              <a:t>的数据，被阻塞</a:t>
            </a:r>
            <a:endParaRPr lang="en-US" altLang="zh-CN" sz="1400" dirty="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ym typeface="+mn-ea"/>
              </a:rPr>
              <a:t>说明</a:t>
            </a:r>
            <a:r>
              <a:rPr lang="en-US" altLang="zh-CN" sz="1400" dirty="0">
                <a:sym typeface="+mn-ea"/>
              </a:rPr>
              <a:t>state</a:t>
            </a:r>
            <a:r>
              <a:rPr lang="zh-CN" altLang="en-US" sz="1400" dirty="0">
                <a:sym typeface="+mn-ea"/>
              </a:rPr>
              <a:t>的</a:t>
            </a:r>
            <a:r>
              <a:rPr lang="en-US" altLang="zh-CN" sz="1400" dirty="0">
                <a:sym typeface="+mn-ea"/>
              </a:rPr>
              <a:t>1</a:t>
            </a:r>
            <a:r>
              <a:rPr lang="zh-CN" altLang="en-US" sz="1400" dirty="0">
                <a:sym typeface="+mn-ea"/>
              </a:rPr>
              <a:t>和</a:t>
            </a:r>
            <a:r>
              <a:rPr lang="en-US" altLang="zh-CN" sz="1400" dirty="0">
                <a:sym typeface="+mn-ea"/>
              </a:rPr>
              <a:t>2</a:t>
            </a:r>
            <a:r>
              <a:rPr lang="zh-CN" altLang="en-US" sz="1400" dirty="0">
                <a:sym typeface="+mn-ea"/>
              </a:rPr>
              <a:t>的间隙被锁导致不能插入</a:t>
            </a:r>
            <a:endParaRPr kumimoji="1" lang="en-US" altLang="zh-CN" sz="1400" dirty="0"/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A3AD615D-ECBF-CA4B-BD8E-90667E37008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980ABF33-32F4-AD43-93B2-E31A852A3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405" y="2015734"/>
            <a:ext cx="4934449" cy="292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348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6313F-065F-2043-8EEB-1FB89525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zh-CN" altLang="en-US" dirty="0"/>
              <a:t>间隙锁分析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C25C14-E4BF-DB41-9054-0F5E9C9C88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03337" y="2015734"/>
            <a:ext cx="4158849" cy="3450613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sym typeface="+mn-ea"/>
              </a:rPr>
              <a:t>表中</a:t>
            </a:r>
            <a:r>
              <a:rPr lang="en-US" altLang="zh-CN" sz="1800" dirty="0">
                <a:sym typeface="+mn-ea"/>
              </a:rPr>
              <a:t>state</a:t>
            </a:r>
            <a:r>
              <a:rPr lang="zh-CN" altLang="en-US" sz="1800" dirty="0">
                <a:sym typeface="+mn-ea"/>
              </a:rPr>
              <a:t>一共两个值</a:t>
            </a:r>
            <a:r>
              <a:rPr lang="en-US" altLang="zh-CN" sz="1800" dirty="0">
                <a:sym typeface="+mn-ea"/>
              </a:rPr>
              <a:t>1</a:t>
            </a:r>
            <a:r>
              <a:rPr lang="zh-CN" altLang="en-US" sz="1800" dirty="0">
                <a:sym typeface="+mn-ea"/>
              </a:rPr>
              <a:t>和</a:t>
            </a:r>
            <a:r>
              <a:rPr lang="en-US" altLang="zh-CN" sz="1800" dirty="0">
                <a:sym typeface="+mn-ea"/>
              </a:rPr>
              <a:t>2</a:t>
            </a:r>
            <a:r>
              <a:rPr lang="zh-CN" altLang="en-US" sz="1800" dirty="0">
                <a:sym typeface="+mn-ea"/>
              </a:rPr>
              <a:t>。因此会产生三个间隙。</a:t>
            </a:r>
            <a:r>
              <a:rPr lang="en-US" altLang="zh-CN" sz="1800" dirty="0">
                <a:sym typeface="+mn-ea"/>
              </a:rPr>
              <a:t>(-∞,1),(1,2),(2,+ ∞)</a:t>
            </a:r>
            <a:r>
              <a:rPr lang="zh-CN" altLang="en-US" sz="1800" dirty="0">
                <a:sym typeface="+mn-ea"/>
              </a:rPr>
              <a:t>和两个孤值</a:t>
            </a:r>
            <a:r>
              <a:rPr lang="en-US" altLang="zh-CN" sz="1800" dirty="0">
                <a:sym typeface="+mn-ea"/>
              </a:rPr>
              <a:t>1</a:t>
            </a:r>
            <a:r>
              <a:rPr lang="zh-CN" altLang="en-US" sz="1800" dirty="0">
                <a:sym typeface="+mn-ea"/>
              </a:rPr>
              <a:t>和</a:t>
            </a:r>
            <a:r>
              <a:rPr lang="en-US" altLang="zh-CN" sz="1800" dirty="0">
                <a:sym typeface="+mn-ea"/>
              </a:rPr>
              <a:t>2</a:t>
            </a:r>
            <a:r>
              <a:rPr lang="zh-CN" altLang="en-US" sz="1800" dirty="0">
                <a:sym typeface="+mn-ea"/>
              </a:rPr>
              <a:t>。根据前开后闭原则，对应的临建锁区间为</a:t>
            </a:r>
            <a:r>
              <a:rPr lang="en-US" altLang="zh-CN" sz="1800" dirty="0">
                <a:sym typeface="+mn-ea"/>
              </a:rPr>
              <a:t>(-∞,1],(1,2],(2,+ ∞)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sym typeface="+mn-ea"/>
              </a:rPr>
              <a:t>执行</a:t>
            </a:r>
            <a:r>
              <a:rPr lang="en-US" altLang="zh-CN" sz="1800" dirty="0">
                <a:sym typeface="+mn-ea"/>
              </a:rPr>
              <a:t>DELETE FROM </a:t>
            </a:r>
            <a:r>
              <a:rPr lang="en-US" altLang="zh-CN" sz="1800" dirty="0" err="1">
                <a:sym typeface="+mn-ea"/>
              </a:rPr>
              <a:t>my_test</a:t>
            </a:r>
            <a:r>
              <a:rPr lang="en-US" altLang="zh-CN" sz="1800" dirty="0">
                <a:sym typeface="+mn-ea"/>
              </a:rPr>
              <a:t> WHERE state =2 LIMIT 2000</a:t>
            </a:r>
            <a:r>
              <a:rPr lang="zh-CN" altLang="en-US" sz="1800" dirty="0">
                <a:sym typeface="+mn-ea"/>
              </a:rPr>
              <a:t>时，扫描到的行数为</a:t>
            </a:r>
            <a:r>
              <a:rPr lang="en-US" altLang="zh-CN" sz="1800" dirty="0">
                <a:sym typeface="+mn-ea"/>
              </a:rPr>
              <a:t>(state=2,id=1)</a:t>
            </a:r>
            <a:r>
              <a:rPr lang="zh-CN" altLang="en-US" sz="1800" dirty="0">
                <a:sym typeface="+mn-ea"/>
              </a:rPr>
              <a:t>到</a:t>
            </a:r>
            <a:r>
              <a:rPr lang="en-US" altLang="zh-CN" sz="1800" dirty="0">
                <a:sym typeface="+mn-ea"/>
              </a:rPr>
              <a:t>(state=2,id=2000)</a:t>
            </a:r>
            <a:r>
              <a:rPr lang="zh-CN" altLang="en-US" sz="1800" dirty="0">
                <a:sym typeface="+mn-ea"/>
              </a:rPr>
              <a:t>。</a:t>
            </a:r>
            <a:r>
              <a:rPr lang="en-US" altLang="zh-CN" sz="1800" dirty="0">
                <a:sym typeface="+mn-ea"/>
              </a:rPr>
              <a:t>state=2</a:t>
            </a:r>
            <a:r>
              <a:rPr lang="zh-CN" altLang="en-US" sz="1800" dirty="0">
                <a:sym typeface="+mn-ea"/>
              </a:rPr>
              <a:t>落在区间</a:t>
            </a:r>
            <a:r>
              <a:rPr lang="en-US" altLang="zh-CN" sz="1800" dirty="0">
                <a:sym typeface="+mn-ea"/>
              </a:rPr>
              <a:t>](1,2]</a:t>
            </a:r>
            <a:r>
              <a:rPr lang="zh-CN" altLang="en-US" sz="1800" dirty="0">
                <a:sym typeface="+mn-ea"/>
              </a:rPr>
              <a:t>。因此锁住的范围是</a:t>
            </a:r>
            <a:r>
              <a:rPr lang="en-US" altLang="zh-CN" sz="1800" dirty="0">
                <a:sym typeface="+mn-ea"/>
              </a:rPr>
              <a:t>(state=1,id=10000) </a:t>
            </a:r>
            <a:r>
              <a:rPr lang="zh-CN" altLang="en-US" sz="1800" dirty="0">
                <a:sym typeface="+mn-ea"/>
              </a:rPr>
              <a:t>到 </a:t>
            </a:r>
            <a:r>
              <a:rPr lang="en-US" altLang="zh-CN" sz="1800" dirty="0">
                <a:sym typeface="+mn-ea"/>
              </a:rPr>
              <a:t>(state=2,id=2000)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sym typeface="+mn-ea"/>
              </a:rPr>
              <a:t>      对于线上场景锁的范围是</a:t>
            </a:r>
            <a:r>
              <a:rPr lang="en-US" altLang="zh-CN" sz="1800" dirty="0">
                <a:sym typeface="+mn-ea"/>
              </a:rPr>
              <a:t>(state=1,id=status</a:t>
            </a:r>
            <a:r>
              <a:rPr lang="zh-CN" altLang="en-US" sz="1800" dirty="0">
                <a:sym typeface="+mn-ea"/>
              </a:rPr>
              <a:t>为</a:t>
            </a:r>
            <a:r>
              <a:rPr lang="en-US" altLang="zh-CN" sz="1800" dirty="0">
                <a:sym typeface="+mn-ea"/>
              </a:rPr>
              <a:t>1</a:t>
            </a:r>
            <a:r>
              <a:rPr lang="zh-CN" altLang="en-US" sz="1800" dirty="0">
                <a:sym typeface="+mn-ea"/>
              </a:rPr>
              <a:t>的最大</a:t>
            </a:r>
            <a:r>
              <a:rPr lang="en-US" altLang="zh-CN" sz="1800" dirty="0">
                <a:sym typeface="+mn-ea"/>
              </a:rPr>
              <a:t>id) </a:t>
            </a:r>
            <a:r>
              <a:rPr lang="zh-CN" altLang="en-US" sz="1800" dirty="0">
                <a:sym typeface="+mn-ea"/>
              </a:rPr>
              <a:t>到</a:t>
            </a:r>
            <a:r>
              <a:rPr lang="en-US" altLang="zh-CN" sz="1800" dirty="0">
                <a:sym typeface="+mn-ea"/>
              </a:rPr>
              <a:t> (state=2,id=</a:t>
            </a:r>
            <a:r>
              <a:rPr lang="zh-CN" altLang="en-US" sz="1800" dirty="0">
                <a:sym typeface="+mn-ea"/>
              </a:rPr>
              <a:t>要删除的记录中</a:t>
            </a:r>
            <a:r>
              <a:rPr lang="en-US" altLang="zh-CN" sz="1800" dirty="0">
                <a:sym typeface="+mn-ea"/>
              </a:rPr>
              <a:t>id</a:t>
            </a:r>
            <a:r>
              <a:rPr lang="zh-CN" altLang="en-US" sz="1800" dirty="0">
                <a:sym typeface="+mn-ea"/>
              </a:rPr>
              <a:t>的最大值</a:t>
            </a:r>
            <a:r>
              <a:rPr lang="en-US" altLang="zh-CN" sz="1800" dirty="0">
                <a:sym typeface="+mn-ea"/>
              </a:rPr>
              <a:t>)</a:t>
            </a:r>
            <a:r>
              <a:rPr lang="zh-CN" altLang="en-US" sz="1800" dirty="0">
                <a:sym typeface="+mn-ea"/>
              </a:rPr>
              <a:t>。由于线上只会插入</a:t>
            </a:r>
            <a:r>
              <a:rPr lang="en-US" altLang="zh-CN" sz="1800" dirty="0">
                <a:sym typeface="+mn-ea"/>
              </a:rPr>
              <a:t>state=1</a:t>
            </a:r>
            <a:r>
              <a:rPr lang="zh-CN" altLang="en-US" sz="1800" dirty="0">
                <a:sym typeface="+mn-ea"/>
              </a:rPr>
              <a:t>而且，</a:t>
            </a:r>
            <a:r>
              <a:rPr lang="en-US" altLang="zh-CN" sz="1800" dirty="0">
                <a:sym typeface="+mn-ea"/>
              </a:rPr>
              <a:t>id</a:t>
            </a:r>
            <a:r>
              <a:rPr lang="zh-CN" altLang="en-US" sz="1800" dirty="0">
                <a:sym typeface="+mn-ea"/>
              </a:rPr>
              <a:t>是递增的。新插入的</a:t>
            </a:r>
            <a:r>
              <a:rPr lang="en-US" altLang="zh-CN" sz="1800" dirty="0">
                <a:sym typeface="+mn-ea"/>
              </a:rPr>
              <a:t>id</a:t>
            </a:r>
            <a:r>
              <a:rPr lang="zh-CN" altLang="en-US" sz="1800" dirty="0">
                <a:sym typeface="+mn-ea"/>
              </a:rPr>
              <a:t>是表的最大值，所以新插入的记录一定会落在锁区间，所以新插入的记录都会被阻塞。</a:t>
            </a:r>
            <a:endParaRPr lang="en-US" altLang="zh-CN" sz="1800" dirty="0">
              <a:sym typeface="+mn-ea"/>
            </a:endParaRPr>
          </a:p>
          <a:p>
            <a:pPr>
              <a:lnSpc>
                <a:spcPct val="110000"/>
              </a:lnSpc>
            </a:pPr>
            <a:endParaRPr kumimoji="1" lang="en-US" altLang="zh-CN" sz="1700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FAA7CF9F-E6C6-6F43-A0B6-56F7BC251C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35739" y="2920315"/>
            <a:ext cx="4613872" cy="163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242519"/>
      </p:ext>
    </p:extLst>
  </p:cSld>
  <p:clrMapOvr>
    <a:masterClrMapping/>
  </p:clrMapOvr>
</p:sld>
</file>

<file path=ppt/theme/theme1.xml><?xml version="1.0" encoding="utf-8"?>
<a:theme xmlns:a="http://schemas.openxmlformats.org/drawingml/2006/main" name="画廊">
  <a:themeElements>
    <a:clrScheme name="画廊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画廊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画廊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{A5F5B52C-D255-094D-8493-5F3102AAC204}tf10001119</Template>
  <TotalTime>1650</TotalTime>
  <Words>3157</Words>
  <Application>Microsoft Macintosh PowerPoint</Application>
  <PresentationFormat>宽屏</PresentationFormat>
  <Paragraphs>268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2" baseType="lpstr">
      <vt:lpstr>Arial</vt:lpstr>
      <vt:lpstr>Gill Sans MT</vt:lpstr>
      <vt:lpstr>Wingdings</vt:lpstr>
      <vt:lpstr>画廊</vt:lpstr>
      <vt:lpstr>MYSQL之间隙锁</vt:lpstr>
      <vt:lpstr>线上事故背景</vt:lpstr>
      <vt:lpstr>线上事故背景</vt:lpstr>
      <vt:lpstr>证明没有锁表—初始化表结构</vt:lpstr>
      <vt:lpstr>证明没有锁表—存储过程插入数据</vt:lpstr>
      <vt:lpstr>证明没有锁表</vt:lpstr>
      <vt:lpstr>证明没有锁表</vt:lpstr>
      <vt:lpstr>证明没有锁表</vt:lpstr>
      <vt:lpstr>间隙锁分析</vt:lpstr>
      <vt:lpstr>什么是幻读？</vt:lpstr>
      <vt:lpstr>幻读带来的问题</vt:lpstr>
      <vt:lpstr>幻读带来的问题</vt:lpstr>
      <vt:lpstr>幻读带来的问题</vt:lpstr>
      <vt:lpstr>幻读带来的问题</vt:lpstr>
      <vt:lpstr>幻读带来的问题</vt:lpstr>
      <vt:lpstr>幻读带来的问题</vt:lpstr>
      <vt:lpstr>幻读带来的问题</vt:lpstr>
      <vt:lpstr>幻读带来的问题</vt:lpstr>
      <vt:lpstr>幻读带来的问题</vt:lpstr>
      <vt:lpstr>幻读带来的问题</vt:lpstr>
      <vt:lpstr>幻读带来的问题</vt:lpstr>
      <vt:lpstr>幻读的解决方法</vt:lpstr>
      <vt:lpstr>间隙锁可以被多个事务同时加</vt:lpstr>
      <vt:lpstr>加锁规则</vt:lpstr>
      <vt:lpstr>加锁规则—等值查询间隙锁</vt:lpstr>
      <vt:lpstr>加锁规则—非唯一索引等值查询</vt:lpstr>
      <vt:lpstr>加锁规则—非唯一索引等值查询</vt:lpstr>
      <vt:lpstr>加锁规则—非唯一索“引存”在等值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赵杰</dc:creator>
  <cp:lastModifiedBy>赵杰</cp:lastModifiedBy>
  <cp:revision>29</cp:revision>
  <dcterms:created xsi:type="dcterms:W3CDTF">2021-03-19T12:48:06Z</dcterms:created>
  <dcterms:modified xsi:type="dcterms:W3CDTF">2021-03-20T16:18:43Z</dcterms:modified>
</cp:coreProperties>
</file>

<file path=docProps/thumbnail.jpeg>
</file>